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77" r:id="rId4"/>
    <p:sldId id="278" r:id="rId5"/>
    <p:sldId id="261" r:id="rId6"/>
    <p:sldId id="279" r:id="rId7"/>
    <p:sldId id="280" r:id="rId8"/>
    <p:sldId id="262" r:id="rId9"/>
    <p:sldId id="281" r:id="rId10"/>
    <p:sldId id="263" r:id="rId11"/>
    <p:sldId id="258" r:id="rId12"/>
    <p:sldId id="264" r:id="rId13"/>
    <p:sldId id="259" r:id="rId14"/>
    <p:sldId id="282" r:id="rId15"/>
    <p:sldId id="273" r:id="rId16"/>
    <p:sldId id="272" r:id="rId17"/>
    <p:sldId id="271" r:id="rId18"/>
    <p:sldId id="268" r:id="rId19"/>
    <p:sldId id="292" r:id="rId20"/>
    <p:sldId id="291" r:id="rId21"/>
    <p:sldId id="293" r:id="rId22"/>
    <p:sldId id="276" r:id="rId23"/>
    <p:sldId id="267" r:id="rId24"/>
    <p:sldId id="290" r:id="rId25"/>
    <p:sldId id="270" r:id="rId26"/>
    <p:sldId id="283" r:id="rId27"/>
    <p:sldId id="284" r:id="rId28"/>
    <p:sldId id="269" r:id="rId29"/>
    <p:sldId id="266" r:id="rId3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0EC"/>
    <a:srgbClr val="FF3300"/>
    <a:srgbClr val="FF0066"/>
    <a:srgbClr val="990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162" autoAdjust="0"/>
  </p:normalViewPr>
  <p:slideViewPr>
    <p:cSldViewPr snapToGrid="0">
      <p:cViewPr varScale="1">
        <p:scale>
          <a:sx n="113" d="100"/>
          <a:sy n="113" d="100"/>
        </p:scale>
        <p:origin x="2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REGIONAL SUCRE - GESTIÓN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MASCULINO</c:v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Hoja1!$G$20:$G$36</c:f>
              <c:numCache>
                <c:formatCode>0</c:formatCode>
                <c:ptCount val="17"/>
                <c:pt idx="0">
                  <c:v>-6.3126252505010019</c:v>
                </c:pt>
                <c:pt idx="1">
                  <c:v>-2.1042084168336674</c:v>
                </c:pt>
                <c:pt idx="2">
                  <c:v>-4.2585170340681362</c:v>
                </c:pt>
                <c:pt idx="3">
                  <c:v>-3.9579158316633265</c:v>
                </c:pt>
                <c:pt idx="4">
                  <c:v>-2.6553106212424851</c:v>
                </c:pt>
                <c:pt idx="5">
                  <c:v>-11.523046092184369</c:v>
                </c:pt>
                <c:pt idx="6">
                  <c:v>-10.370741482965931</c:v>
                </c:pt>
                <c:pt idx="7">
                  <c:v>-9.9699398797595187</c:v>
                </c:pt>
                <c:pt idx="8">
                  <c:v>-9.3687374749498993</c:v>
                </c:pt>
                <c:pt idx="9">
                  <c:v>-10.270541082164328</c:v>
                </c:pt>
                <c:pt idx="10">
                  <c:v>-7.3146292585170345</c:v>
                </c:pt>
                <c:pt idx="11">
                  <c:v>-3.3066132264529058</c:v>
                </c:pt>
                <c:pt idx="12">
                  <c:v>-4.3086172344689375</c:v>
                </c:pt>
                <c:pt idx="13">
                  <c:v>-4.0080160320641278</c:v>
                </c:pt>
                <c:pt idx="14">
                  <c:v>0</c:v>
                </c:pt>
                <c:pt idx="15">
                  <c:v>-1.8537074148296593</c:v>
                </c:pt>
                <c:pt idx="16">
                  <c:v>-1.6032064128256514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1-4E35-B281-458E98A22519}"/>
            </c:ext>
          </c:extLst>
        </c:ser>
        <c:ser>
          <c:idx val="1"/>
          <c:order val="1"/>
          <c:tx>
            <c:v>FEMENINO</c:v>
          </c:tx>
          <c:spPr>
            <a:solidFill>
              <a:srgbClr val="FF33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Hoja1!$H$20:$H$36</c:f>
              <c:numCache>
                <c:formatCode>0</c:formatCode>
                <c:ptCount val="17"/>
                <c:pt idx="0">
                  <c:v>5.5862068965517242</c:v>
                </c:pt>
                <c:pt idx="1">
                  <c:v>3.9310344827586206</c:v>
                </c:pt>
                <c:pt idx="2">
                  <c:v>3.7931034482758621</c:v>
                </c:pt>
                <c:pt idx="3">
                  <c:v>3.1724137931034484</c:v>
                </c:pt>
                <c:pt idx="4">
                  <c:v>4.2758620689655169</c:v>
                </c:pt>
                <c:pt idx="5">
                  <c:v>8</c:v>
                </c:pt>
                <c:pt idx="6">
                  <c:v>13.310344827586206</c:v>
                </c:pt>
                <c:pt idx="7">
                  <c:v>9.862068965517242</c:v>
                </c:pt>
                <c:pt idx="8">
                  <c:v>8.5517241379310338</c:v>
                </c:pt>
                <c:pt idx="9">
                  <c:v>8.7586206896551726</c:v>
                </c:pt>
                <c:pt idx="10">
                  <c:v>7.7241379310344831</c:v>
                </c:pt>
                <c:pt idx="11">
                  <c:v>6.8275862068965516</c:v>
                </c:pt>
                <c:pt idx="12">
                  <c:v>4.4137931034482758</c:v>
                </c:pt>
                <c:pt idx="13">
                  <c:v>3.7931034482758621</c:v>
                </c:pt>
                <c:pt idx="14">
                  <c:v>3.3103448275862069</c:v>
                </c:pt>
                <c:pt idx="15">
                  <c:v>2.6206896551724137</c:v>
                </c:pt>
                <c:pt idx="16">
                  <c:v>2.0689655172413794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1-4E35-B281-458E98A22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1465216"/>
        <c:axId val="51467008"/>
      </c:barChart>
      <c:catAx>
        <c:axId val="5146521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51467008"/>
        <c:crosses val="autoZero"/>
        <c:auto val="1"/>
        <c:lblAlgn val="ctr"/>
        <c:lblOffset val="100"/>
        <c:noMultiLvlLbl val="0"/>
      </c:catAx>
      <c:valAx>
        <c:axId val="5146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514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51326913008843"/>
          <c:y val="0.88992240123377786"/>
          <c:w val="0.63503318745469728"/>
          <c:h val="7.911124115355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36E70-A767-44F2-81C7-AD2C4BED147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19A3ED21-0D5E-41A7-992D-7FC86B8703D4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Perspectiva de asegurados</a:t>
          </a:r>
          <a:endParaRPr lang="es-BO" b="1" dirty="0"/>
        </a:p>
      </dgm:t>
    </dgm:pt>
    <dgm:pt modelId="{DE76A6C5-75A4-4412-B984-9C7CB9D27A85}" type="parTrans" cxnId="{785D7E95-3F17-48B9-9FEF-983F67CA3579}">
      <dgm:prSet/>
      <dgm:spPr/>
      <dgm:t>
        <a:bodyPr/>
        <a:lstStyle/>
        <a:p>
          <a:endParaRPr lang="es-BO" b="1"/>
        </a:p>
      </dgm:t>
    </dgm:pt>
    <dgm:pt modelId="{032E1C14-C10A-433C-9781-97E2CA36EBD1}" type="sibTrans" cxnId="{785D7E95-3F17-48B9-9FEF-983F67CA3579}">
      <dgm:prSet/>
      <dgm:spPr/>
      <dgm:t>
        <a:bodyPr/>
        <a:lstStyle/>
        <a:p>
          <a:endParaRPr lang="es-BO" b="1"/>
        </a:p>
      </dgm:t>
    </dgm:pt>
    <dgm:pt modelId="{276E6B2A-FE4E-4B2E-A281-C9CEF72D5B3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s-BO" sz="800" b="1" dirty="0"/>
        </a:p>
      </dgm:t>
    </dgm:pt>
    <dgm:pt modelId="{775256F1-79B2-4DA8-BE0C-DAB99279D782}" type="parTrans" cxnId="{594CA48E-7D2F-42BE-96C0-AB8F74C197ED}">
      <dgm:prSet/>
      <dgm:spPr/>
      <dgm:t>
        <a:bodyPr/>
        <a:lstStyle/>
        <a:p>
          <a:endParaRPr lang="es-BO" b="1"/>
        </a:p>
      </dgm:t>
    </dgm:pt>
    <dgm:pt modelId="{F83D378E-2381-4214-83FA-20FCEBE3956A}" type="sibTrans" cxnId="{594CA48E-7D2F-42BE-96C0-AB8F74C197ED}">
      <dgm:prSet/>
      <dgm:spPr/>
      <dgm:t>
        <a:bodyPr/>
        <a:lstStyle/>
        <a:p>
          <a:endParaRPr lang="es-BO" b="1"/>
        </a:p>
      </dgm:t>
    </dgm:pt>
    <dgm:pt modelId="{3A17BD74-30B3-4921-9FB0-27302EA56F7A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b="1" dirty="0"/>
        </a:p>
        <a:p>
          <a:r>
            <a:rPr lang="es-ES" b="1" dirty="0"/>
            <a:t>Perspectiva aprendizaje crecimiento y desarrollo institucional</a:t>
          </a:r>
          <a:endParaRPr lang="es-BO" b="1" dirty="0"/>
        </a:p>
      </dgm:t>
    </dgm:pt>
    <dgm:pt modelId="{119B2EFF-4E04-4683-867A-F656EAA954A8}" type="parTrans" cxnId="{1657B234-17E6-4DB8-AD9E-673AFD67A656}">
      <dgm:prSet/>
      <dgm:spPr/>
      <dgm:t>
        <a:bodyPr/>
        <a:lstStyle/>
        <a:p>
          <a:endParaRPr lang="es-BO" b="1"/>
        </a:p>
      </dgm:t>
    </dgm:pt>
    <dgm:pt modelId="{A3052FEA-AA77-4593-895B-8D583B9EA339}" type="sibTrans" cxnId="{1657B234-17E6-4DB8-AD9E-673AFD67A656}">
      <dgm:prSet/>
      <dgm:spPr/>
      <dgm:t>
        <a:bodyPr/>
        <a:lstStyle/>
        <a:p>
          <a:endParaRPr lang="es-BO" b="1"/>
        </a:p>
      </dgm:t>
    </dgm:pt>
    <dgm:pt modelId="{1E3CF488-7858-428E-B1A0-335D91DA6E4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Modelo de gestión Institucional y talento humano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F52EC-B33A-4A84-A2A9-652615F3890C}" type="parTrans" cxnId="{BF060D77-5F9D-43B4-898C-8F02E2030D72}">
      <dgm:prSet/>
      <dgm:spPr/>
      <dgm:t>
        <a:bodyPr/>
        <a:lstStyle/>
        <a:p>
          <a:endParaRPr lang="es-BO" b="1"/>
        </a:p>
      </dgm:t>
    </dgm:pt>
    <dgm:pt modelId="{0D5C549C-BEC1-45DE-8C8A-04CD42B8EC26}" type="sibTrans" cxnId="{BF060D77-5F9D-43B4-898C-8F02E2030D72}">
      <dgm:prSet/>
      <dgm:spPr/>
      <dgm:t>
        <a:bodyPr/>
        <a:lstStyle/>
        <a:p>
          <a:endParaRPr lang="es-BO" b="1"/>
        </a:p>
      </dgm:t>
    </dgm:pt>
    <dgm:pt modelId="{021AFBB4-170E-43CF-9B0D-94E4087D89A1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Perspectiva de </a:t>
          </a:r>
        </a:p>
        <a:p>
          <a:r>
            <a:rPr lang="es-ES" b="1" dirty="0"/>
            <a:t>procesos internos</a:t>
          </a:r>
          <a:endParaRPr lang="es-BO" b="1" dirty="0"/>
        </a:p>
      </dgm:t>
    </dgm:pt>
    <dgm:pt modelId="{C156B5FA-F3E9-4C02-9A98-D24C0A13004D}" type="parTrans" cxnId="{E6634933-C4C8-4AD9-ABB5-3F7E14C41217}">
      <dgm:prSet/>
      <dgm:spPr/>
      <dgm:t>
        <a:bodyPr/>
        <a:lstStyle/>
        <a:p>
          <a:endParaRPr lang="es-BO" b="1"/>
        </a:p>
      </dgm:t>
    </dgm:pt>
    <dgm:pt modelId="{7B46E919-706A-439B-AA80-EEAFB99F0318}" type="sibTrans" cxnId="{E6634933-C4C8-4AD9-ABB5-3F7E14C41217}">
      <dgm:prSet/>
      <dgm:spPr/>
      <dgm:t>
        <a:bodyPr/>
        <a:lstStyle/>
        <a:p>
          <a:endParaRPr lang="es-BO" b="1"/>
        </a:p>
      </dgm:t>
    </dgm:pt>
    <dgm:pt modelId="{0BB3E84E-E4CC-4EC8-93DB-E21EE2A170A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4E34D-B89B-438C-BF2F-8F776F98933B}" type="parTrans" cxnId="{7905087C-BEF0-4C40-A7B2-27047A4E02DA}">
      <dgm:prSet/>
      <dgm:spPr/>
      <dgm:t>
        <a:bodyPr/>
        <a:lstStyle/>
        <a:p>
          <a:endParaRPr lang="es-BO" b="1"/>
        </a:p>
      </dgm:t>
    </dgm:pt>
    <dgm:pt modelId="{656F89A9-2D90-43A5-A4F3-BDF6CF529D81}" type="sibTrans" cxnId="{7905087C-BEF0-4C40-A7B2-27047A4E02DA}">
      <dgm:prSet/>
      <dgm:spPr/>
      <dgm:t>
        <a:bodyPr/>
        <a:lstStyle/>
        <a:p>
          <a:endParaRPr lang="es-BO" b="1"/>
        </a:p>
      </dgm:t>
    </dgm:pt>
    <dgm:pt modelId="{2F4AF6C5-4DB5-4DEC-847F-0733E6EA36F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Estrategias de promoción y prevención en salud.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90249-6C47-48E7-B561-2B2DE50A5E3D}" type="parTrans" cxnId="{6E436B02-D855-4D9C-8550-F6C3984D515D}">
      <dgm:prSet/>
      <dgm:spPr/>
      <dgm:t>
        <a:bodyPr/>
        <a:lstStyle/>
        <a:p>
          <a:endParaRPr lang="es-BO" b="1"/>
        </a:p>
      </dgm:t>
    </dgm:pt>
    <dgm:pt modelId="{E5FFA4C8-779C-4AB0-AC1D-3000D49A8FF5}" type="sibTrans" cxnId="{6E436B02-D855-4D9C-8550-F6C3984D515D}">
      <dgm:prSet/>
      <dgm:spPr/>
      <dgm:t>
        <a:bodyPr/>
        <a:lstStyle/>
        <a:p>
          <a:endParaRPr lang="es-BO" b="1"/>
        </a:p>
      </dgm:t>
    </dgm:pt>
    <dgm:pt modelId="{1773C019-17B9-4407-811C-7B0599C0536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BO" sz="1400" b="1" dirty="0">
              <a:latin typeface="Arial" panose="020B0604020202020204" pitchFamily="34" charset="0"/>
              <a:cs typeface="Arial" panose="020B0604020202020204" pitchFamily="34" charset="0"/>
            </a:rPr>
            <a:t>Satisfacción del Asegurado</a:t>
          </a:r>
        </a:p>
      </dgm:t>
    </dgm:pt>
    <dgm:pt modelId="{AD9B8EF8-8BFB-4583-86D5-B2684A057208}" type="parTrans" cxnId="{E4C06A50-B54D-4066-874E-3DCACFB0AA0F}">
      <dgm:prSet/>
      <dgm:spPr/>
      <dgm:t>
        <a:bodyPr/>
        <a:lstStyle/>
        <a:p>
          <a:endParaRPr lang="es-BO" b="1"/>
        </a:p>
      </dgm:t>
    </dgm:pt>
    <dgm:pt modelId="{5635C763-A9D9-482D-A6AE-7F36EA3BD1A6}" type="sibTrans" cxnId="{E4C06A50-B54D-4066-874E-3DCACFB0AA0F}">
      <dgm:prSet/>
      <dgm:spPr/>
      <dgm:t>
        <a:bodyPr/>
        <a:lstStyle/>
        <a:p>
          <a:endParaRPr lang="es-BO" b="1"/>
        </a:p>
      </dgm:t>
    </dgm:pt>
    <dgm:pt modelId="{BA75C46C-EEEE-4788-9DAE-C0B13A32519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Sistema de Gestión de Calidad 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E7BAF-323A-45FC-B148-7A992B84C3A0}" type="parTrans" cxnId="{19A00D6D-6CDD-4E7A-86AA-CB0DECCBE5EC}">
      <dgm:prSet/>
      <dgm:spPr/>
      <dgm:t>
        <a:bodyPr/>
        <a:lstStyle/>
        <a:p>
          <a:endParaRPr lang="es-BO" b="1"/>
        </a:p>
      </dgm:t>
    </dgm:pt>
    <dgm:pt modelId="{32884931-AAE0-415E-9986-A885679D99AF}" type="sibTrans" cxnId="{19A00D6D-6CDD-4E7A-86AA-CB0DECCBE5EC}">
      <dgm:prSet/>
      <dgm:spPr/>
      <dgm:t>
        <a:bodyPr/>
        <a:lstStyle/>
        <a:p>
          <a:endParaRPr lang="es-BO" b="1"/>
        </a:p>
      </dgm:t>
    </dgm:pt>
    <dgm:pt modelId="{3D081ED7-E312-4B9D-A9AF-BCA3649200F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Salud ocupacional y de seguridad industrial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9E1C3-0699-4C1F-BED1-455F9F870500}" type="parTrans" cxnId="{3CF98B82-F58F-44D1-B5A7-FB618A218916}">
      <dgm:prSet/>
      <dgm:spPr/>
      <dgm:t>
        <a:bodyPr/>
        <a:lstStyle/>
        <a:p>
          <a:endParaRPr lang="es-BO" b="1"/>
        </a:p>
      </dgm:t>
    </dgm:pt>
    <dgm:pt modelId="{293903EF-C6BF-4955-A690-D09C8EEF10D7}" type="sibTrans" cxnId="{3CF98B82-F58F-44D1-B5A7-FB618A218916}">
      <dgm:prSet/>
      <dgm:spPr/>
      <dgm:t>
        <a:bodyPr/>
        <a:lstStyle/>
        <a:p>
          <a:endParaRPr lang="es-BO" b="1"/>
        </a:p>
      </dgm:t>
    </dgm:pt>
    <dgm:pt modelId="{7CC17EA7-F066-46D8-991A-2481F6026F9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B5EA0-F6BB-435F-8E82-C5682E1702B1}" type="parTrans" cxnId="{EFA00EC8-790F-4664-A476-84543264D8D3}">
      <dgm:prSet/>
      <dgm:spPr/>
      <dgm:t>
        <a:bodyPr/>
        <a:lstStyle/>
        <a:p>
          <a:endParaRPr lang="es-BO" b="1"/>
        </a:p>
      </dgm:t>
    </dgm:pt>
    <dgm:pt modelId="{26B8CE45-43E6-47CF-B7D2-F3C0CCD609A9}" type="sibTrans" cxnId="{EFA00EC8-790F-4664-A476-84543264D8D3}">
      <dgm:prSet/>
      <dgm:spPr/>
      <dgm:t>
        <a:bodyPr/>
        <a:lstStyle/>
        <a:p>
          <a:endParaRPr lang="es-BO" b="1"/>
        </a:p>
      </dgm:t>
    </dgm:pt>
    <dgm:pt modelId="{3F243E14-0985-40E3-B7BD-1EF30E933B88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Perspectiva financiera</a:t>
          </a:r>
          <a:endParaRPr lang="es-BO" b="1" dirty="0"/>
        </a:p>
      </dgm:t>
    </dgm:pt>
    <dgm:pt modelId="{EF0C0D19-441E-4340-A47D-C7110949273A}" type="sibTrans" cxnId="{527CA4AF-F874-459C-9F74-0BD562150DAA}">
      <dgm:prSet/>
      <dgm:spPr/>
      <dgm:t>
        <a:bodyPr/>
        <a:lstStyle/>
        <a:p>
          <a:endParaRPr lang="es-BO" b="1"/>
        </a:p>
      </dgm:t>
    </dgm:pt>
    <dgm:pt modelId="{B94F548C-4F98-4928-8B50-C4D3E675A3A0}" type="parTrans" cxnId="{527CA4AF-F874-459C-9F74-0BD562150DAA}">
      <dgm:prSet/>
      <dgm:spPr/>
      <dgm:t>
        <a:bodyPr/>
        <a:lstStyle/>
        <a:p>
          <a:endParaRPr lang="es-BO" b="1"/>
        </a:p>
      </dgm:t>
    </dgm:pt>
    <dgm:pt modelId="{D8D2AF6B-0EC5-4F61-80AE-2BD2B0F60DC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BO" sz="1400" b="1" dirty="0">
              <a:latin typeface="Arial" panose="020B0604020202020204" pitchFamily="34" charset="0"/>
              <a:cs typeface="Arial" panose="020B0604020202020204" pitchFamily="34" charset="0"/>
            </a:rPr>
            <a:t>Sostenibilidad Financiera</a:t>
          </a:r>
        </a:p>
      </dgm:t>
    </dgm:pt>
    <dgm:pt modelId="{5F500BBD-E6AA-4EA9-9831-342813D8C6C6}" type="sibTrans" cxnId="{602C9078-8347-487D-B9AF-F40B24A52F8C}">
      <dgm:prSet/>
      <dgm:spPr/>
      <dgm:t>
        <a:bodyPr/>
        <a:lstStyle/>
        <a:p>
          <a:endParaRPr lang="es-BO" b="1"/>
        </a:p>
      </dgm:t>
    </dgm:pt>
    <dgm:pt modelId="{54D5C0A4-0AED-4205-9DE5-F6538278E952}" type="parTrans" cxnId="{602C9078-8347-487D-B9AF-F40B24A52F8C}">
      <dgm:prSet/>
      <dgm:spPr/>
      <dgm:t>
        <a:bodyPr/>
        <a:lstStyle/>
        <a:p>
          <a:endParaRPr lang="es-BO" b="1"/>
        </a:p>
      </dgm:t>
    </dgm:pt>
    <dgm:pt modelId="{7534790E-35AA-4CB6-A65D-F0C00C0E7DE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l"/>
          <a:endParaRPr lang="es-BO" sz="800" b="1" dirty="0"/>
        </a:p>
      </dgm:t>
    </dgm:pt>
    <dgm:pt modelId="{20950A6A-AB5A-43F4-9EF7-D9D2A7E16995}" type="parTrans" cxnId="{82169310-7365-439A-8860-DD02FD111E4D}">
      <dgm:prSet/>
      <dgm:spPr/>
      <dgm:t>
        <a:bodyPr/>
        <a:lstStyle/>
        <a:p>
          <a:endParaRPr lang="es-BO" b="1"/>
        </a:p>
      </dgm:t>
    </dgm:pt>
    <dgm:pt modelId="{82713811-74B9-41A7-A006-5A9FEB49EE73}" type="sibTrans" cxnId="{82169310-7365-439A-8860-DD02FD111E4D}">
      <dgm:prSet/>
      <dgm:spPr/>
      <dgm:t>
        <a:bodyPr/>
        <a:lstStyle/>
        <a:p>
          <a:endParaRPr lang="es-BO" b="1"/>
        </a:p>
      </dgm:t>
    </dgm:pt>
    <dgm:pt modelId="{EA69E267-F19E-4686-9DCA-1A7D9C44828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l"/>
          <a:endParaRPr lang="es-BO" sz="800" b="1" dirty="0"/>
        </a:p>
      </dgm:t>
    </dgm:pt>
    <dgm:pt modelId="{7BB37C34-148E-4970-AA77-BF6A88718279}" type="parTrans" cxnId="{CDFCF14F-C316-4711-881C-CC500641178F}">
      <dgm:prSet/>
      <dgm:spPr/>
      <dgm:t>
        <a:bodyPr/>
        <a:lstStyle/>
        <a:p>
          <a:endParaRPr lang="es-BO" b="1"/>
        </a:p>
      </dgm:t>
    </dgm:pt>
    <dgm:pt modelId="{3D74E910-69D1-482F-9EDA-F0F04873494F}" type="sibTrans" cxnId="{CDFCF14F-C316-4711-881C-CC500641178F}">
      <dgm:prSet/>
      <dgm:spPr/>
      <dgm:t>
        <a:bodyPr/>
        <a:lstStyle/>
        <a:p>
          <a:endParaRPr lang="es-BO" b="1"/>
        </a:p>
      </dgm:t>
    </dgm:pt>
    <dgm:pt modelId="{D01B7646-E048-4367-A640-62F445C465F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Optimización con Gestión de Calidad.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20C8E-E6AA-4F65-8E7B-B26C5F97DB88}" type="parTrans" cxnId="{7B4FD462-5855-4249-9E70-C605396C5EF4}">
      <dgm:prSet/>
      <dgm:spPr/>
      <dgm:t>
        <a:bodyPr/>
        <a:lstStyle/>
        <a:p>
          <a:endParaRPr lang="es-BO"/>
        </a:p>
      </dgm:t>
    </dgm:pt>
    <dgm:pt modelId="{8702A838-99E6-4863-A83F-02B7772543B1}" type="sibTrans" cxnId="{7B4FD462-5855-4249-9E70-C605396C5EF4}">
      <dgm:prSet/>
      <dgm:spPr/>
      <dgm:t>
        <a:bodyPr/>
        <a:lstStyle/>
        <a:p>
          <a:endParaRPr lang="es-BO"/>
        </a:p>
      </dgm:t>
    </dgm:pt>
    <dgm:pt modelId="{8CB73D9C-8A8F-4EF2-A8BB-791011DCC16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BO" sz="1400" b="1" dirty="0">
              <a:latin typeface="Arial" panose="020B0604020202020204" pitchFamily="34" charset="0"/>
              <a:cs typeface="Arial" panose="020B0604020202020204" pitchFamily="34" charset="0"/>
            </a:rPr>
            <a:t>Venta de Servicios</a:t>
          </a:r>
        </a:p>
      </dgm:t>
    </dgm:pt>
    <dgm:pt modelId="{D9E6C296-6D4E-4A66-AD91-0BED5D62E270}" type="parTrans" cxnId="{12ABF4BD-BA28-462C-91FE-59C41E03E0A8}">
      <dgm:prSet/>
      <dgm:spPr/>
      <dgm:t>
        <a:bodyPr/>
        <a:lstStyle/>
        <a:p>
          <a:endParaRPr lang="es-BO"/>
        </a:p>
      </dgm:t>
    </dgm:pt>
    <dgm:pt modelId="{A6D32822-4F38-4787-87FC-B99DF115F600}" type="sibTrans" cxnId="{12ABF4BD-BA28-462C-91FE-59C41E03E0A8}">
      <dgm:prSet/>
      <dgm:spPr/>
      <dgm:t>
        <a:bodyPr/>
        <a:lstStyle/>
        <a:p>
          <a:endParaRPr lang="es-BO"/>
        </a:p>
      </dgm:t>
    </dgm:pt>
    <dgm:pt modelId="{86FF4623-9F25-45CC-88AF-1D986367A78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185D3D-37BD-4CC0-B09F-E988E40B9878}" type="parTrans" cxnId="{B39DE3C6-8BF9-4B9C-82B7-5D81F42945B6}">
      <dgm:prSet/>
      <dgm:spPr/>
      <dgm:t>
        <a:bodyPr/>
        <a:lstStyle/>
        <a:p>
          <a:endParaRPr lang="es-BO"/>
        </a:p>
      </dgm:t>
    </dgm:pt>
    <dgm:pt modelId="{543F4212-E5A5-44C4-8DA4-B996B51D1453}" type="sibTrans" cxnId="{B39DE3C6-8BF9-4B9C-82B7-5D81F42945B6}">
      <dgm:prSet/>
      <dgm:spPr/>
      <dgm:t>
        <a:bodyPr/>
        <a:lstStyle/>
        <a:p>
          <a:endParaRPr lang="es-BO"/>
        </a:p>
      </dgm:t>
    </dgm:pt>
    <dgm:pt modelId="{29C7E4FC-9091-486F-AB9A-6457A6572B4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BO" sz="1400" b="1" dirty="0">
              <a:latin typeface="Arial" panose="020B0604020202020204" pitchFamily="34" charset="0"/>
              <a:cs typeface="Arial" panose="020B0604020202020204" pitchFamily="34" charset="0"/>
            </a:rPr>
            <a:t>Innovación Tecnológica.</a:t>
          </a:r>
        </a:p>
      </dgm:t>
    </dgm:pt>
    <dgm:pt modelId="{4B28DA63-AB85-4123-BCCC-C79B20B4B2B2}" type="parTrans" cxnId="{69CB3162-1CF4-4513-A65E-DBF3D274A1EB}">
      <dgm:prSet/>
      <dgm:spPr/>
      <dgm:t>
        <a:bodyPr/>
        <a:lstStyle/>
        <a:p>
          <a:endParaRPr lang="es-BO"/>
        </a:p>
      </dgm:t>
    </dgm:pt>
    <dgm:pt modelId="{65BC5744-B54F-40B7-9140-4D2C5EAD4406}" type="sibTrans" cxnId="{69CB3162-1CF4-4513-A65E-DBF3D274A1EB}">
      <dgm:prSet/>
      <dgm:spPr/>
      <dgm:t>
        <a:bodyPr/>
        <a:lstStyle/>
        <a:p>
          <a:endParaRPr lang="es-BO"/>
        </a:p>
      </dgm:t>
    </dgm:pt>
    <dgm:pt modelId="{EA4A457C-E9D6-46A3-ADD4-7014C8F8944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Gestión de análisis de datos monitoreo y seguimiento institucional.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88749-702D-4FBC-9E3A-7891D01E9BEE}" type="parTrans" cxnId="{2DE36C55-9BFF-4BC4-BE13-11E2AA01A960}">
      <dgm:prSet/>
      <dgm:spPr/>
      <dgm:t>
        <a:bodyPr/>
        <a:lstStyle/>
        <a:p>
          <a:endParaRPr lang="es-BO"/>
        </a:p>
      </dgm:t>
    </dgm:pt>
    <dgm:pt modelId="{82AD228C-8181-49DB-982D-80274E44C472}" type="sibTrans" cxnId="{2DE36C55-9BFF-4BC4-BE13-11E2AA01A960}">
      <dgm:prSet/>
      <dgm:spPr/>
      <dgm:t>
        <a:bodyPr/>
        <a:lstStyle/>
        <a:p>
          <a:endParaRPr lang="es-BO"/>
        </a:p>
      </dgm:t>
    </dgm:pt>
    <dgm:pt modelId="{C74C63B9-6A94-4235-82B7-A3ED701BBE3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Posicionamiento de la Imagen Institucional.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812C4-18E1-45B6-B9D4-5ADABA93783E}" type="parTrans" cxnId="{48B72D63-41F2-4E59-BCDE-4AC5C34D69A2}">
      <dgm:prSet/>
      <dgm:spPr/>
      <dgm:t>
        <a:bodyPr/>
        <a:lstStyle/>
        <a:p>
          <a:endParaRPr lang="es-BO"/>
        </a:p>
      </dgm:t>
    </dgm:pt>
    <dgm:pt modelId="{CB76734F-80DD-41EF-849D-C53540F849A3}" type="sibTrans" cxnId="{48B72D63-41F2-4E59-BCDE-4AC5C34D69A2}">
      <dgm:prSet/>
      <dgm:spPr/>
      <dgm:t>
        <a:bodyPr/>
        <a:lstStyle/>
        <a:p>
          <a:endParaRPr lang="es-BO"/>
        </a:p>
      </dgm:t>
    </dgm:pt>
    <dgm:pt modelId="{AA6FFCE5-3137-4F31-A555-3A32C48144E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0ACE5-C253-4882-8783-F1280C0AA183}" type="parTrans" cxnId="{C4D7A72A-9B79-428C-9E5A-515516DD3DA7}">
      <dgm:prSet/>
      <dgm:spPr/>
      <dgm:t>
        <a:bodyPr/>
        <a:lstStyle/>
        <a:p>
          <a:endParaRPr lang="es-BO"/>
        </a:p>
      </dgm:t>
    </dgm:pt>
    <dgm:pt modelId="{1E988E89-4616-4657-B1DD-1FC09EDF24E7}" type="sibTrans" cxnId="{C4D7A72A-9B79-428C-9E5A-515516DD3DA7}">
      <dgm:prSet/>
      <dgm:spPr/>
      <dgm:t>
        <a:bodyPr/>
        <a:lstStyle/>
        <a:p>
          <a:endParaRPr lang="es-BO"/>
        </a:p>
      </dgm:t>
    </dgm:pt>
    <dgm:pt modelId="{38007495-15A5-46C0-A9A8-8955828AF48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Modelo de atención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1DA95-DD4D-4FE3-A9F7-E489F4E7C5C8}" type="parTrans" cxnId="{AE07C967-CE3A-4521-BFAA-45AC89DB739D}">
      <dgm:prSet/>
      <dgm:spPr/>
      <dgm:t>
        <a:bodyPr/>
        <a:lstStyle/>
        <a:p>
          <a:endParaRPr lang="es-BO"/>
        </a:p>
      </dgm:t>
    </dgm:pt>
    <dgm:pt modelId="{9126F3E3-C48C-4F39-A56B-7FAE3362B1BF}" type="sibTrans" cxnId="{AE07C967-CE3A-4521-BFAA-45AC89DB739D}">
      <dgm:prSet/>
      <dgm:spPr/>
      <dgm:t>
        <a:bodyPr/>
        <a:lstStyle/>
        <a:p>
          <a:endParaRPr lang="es-BO"/>
        </a:p>
      </dgm:t>
    </dgm:pt>
    <dgm:pt modelId="{819C786D-D15F-4F86-B255-043797E390E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Gestión en inversión en equipamiento e infraestructura 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FCF39-7DEA-4B16-A431-C8AE8CB90BD1}" type="parTrans" cxnId="{65AD53D9-53F1-422C-8BB8-870449CA3DFA}">
      <dgm:prSet/>
      <dgm:spPr/>
      <dgm:t>
        <a:bodyPr/>
        <a:lstStyle/>
        <a:p>
          <a:endParaRPr lang="es-BO"/>
        </a:p>
      </dgm:t>
    </dgm:pt>
    <dgm:pt modelId="{65D88BEB-353D-443E-BB4D-F773CF506925}" type="sibTrans" cxnId="{65AD53D9-53F1-422C-8BB8-870449CA3DFA}">
      <dgm:prSet/>
      <dgm:spPr/>
      <dgm:t>
        <a:bodyPr/>
        <a:lstStyle/>
        <a:p>
          <a:endParaRPr lang="es-BO"/>
        </a:p>
      </dgm:t>
    </dgm:pt>
    <dgm:pt modelId="{3A380692-BE5D-42D6-B982-65713B8D434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Establecer mecanismos de normativa interna y específica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0F35E-FD21-471D-B1B2-0CA153310F7E}" type="parTrans" cxnId="{3A812916-36EA-4107-9C50-B649EE2D58C0}">
      <dgm:prSet/>
      <dgm:spPr/>
      <dgm:t>
        <a:bodyPr/>
        <a:lstStyle/>
        <a:p>
          <a:endParaRPr lang="es-BO"/>
        </a:p>
      </dgm:t>
    </dgm:pt>
    <dgm:pt modelId="{65A07876-FCBC-42DE-A3BB-24A1821B66D5}" type="sibTrans" cxnId="{3A812916-36EA-4107-9C50-B649EE2D58C0}">
      <dgm:prSet/>
      <dgm:spPr/>
      <dgm:t>
        <a:bodyPr/>
        <a:lstStyle/>
        <a:p>
          <a:endParaRPr lang="es-BO"/>
        </a:p>
      </dgm:t>
    </dgm:pt>
    <dgm:pt modelId="{AD124356-DF22-4664-AF1D-462F664565F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F33AA-89CE-4979-A6AB-4A43073678CA}" type="parTrans" cxnId="{C44085B1-BEAD-4EA0-87E6-E5FBF9D30F2F}">
      <dgm:prSet/>
      <dgm:spPr/>
      <dgm:t>
        <a:bodyPr/>
        <a:lstStyle/>
        <a:p>
          <a:endParaRPr lang="es-BO"/>
        </a:p>
      </dgm:t>
    </dgm:pt>
    <dgm:pt modelId="{B59FC5AD-FEDE-4C9F-9226-5A93DC638032}" type="sibTrans" cxnId="{C44085B1-BEAD-4EA0-87E6-E5FBF9D30F2F}">
      <dgm:prSet/>
      <dgm:spPr/>
      <dgm:t>
        <a:bodyPr/>
        <a:lstStyle/>
        <a:p>
          <a:endParaRPr lang="es-BO"/>
        </a:p>
      </dgm:t>
    </dgm:pt>
    <dgm:pt modelId="{1A56C860-89D4-4B24-B158-DFCB545C9A2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integral en salud</a:t>
          </a:r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80954-3702-44FF-9D5C-EAC930E9BC12}" type="parTrans" cxnId="{E27AE15C-27C7-4864-829B-B7577C41DB36}">
      <dgm:prSet/>
      <dgm:spPr/>
      <dgm:t>
        <a:bodyPr/>
        <a:lstStyle/>
        <a:p>
          <a:endParaRPr lang="es-BO"/>
        </a:p>
      </dgm:t>
    </dgm:pt>
    <dgm:pt modelId="{EBDF1FD5-7561-4D24-8161-5F305028B9AE}" type="sibTrans" cxnId="{E27AE15C-27C7-4864-829B-B7577C41DB36}">
      <dgm:prSet/>
      <dgm:spPr/>
      <dgm:t>
        <a:bodyPr/>
        <a:lstStyle/>
        <a:p>
          <a:endParaRPr lang="es-BO"/>
        </a:p>
      </dgm:t>
    </dgm:pt>
    <dgm:pt modelId="{4D1DDA76-6F07-471C-BC86-1233029F6AC7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05373-A235-4AD2-8984-5A07702EAE32}" type="parTrans" cxnId="{13E8449D-6BA0-4801-9748-C46A22E55421}">
      <dgm:prSet/>
      <dgm:spPr/>
      <dgm:t>
        <a:bodyPr/>
        <a:lstStyle/>
        <a:p>
          <a:endParaRPr lang="es-BO"/>
        </a:p>
      </dgm:t>
    </dgm:pt>
    <dgm:pt modelId="{3AEA39DE-1637-45C3-84EE-6D7915F7F123}" type="sibTrans" cxnId="{13E8449D-6BA0-4801-9748-C46A22E55421}">
      <dgm:prSet/>
      <dgm:spPr/>
      <dgm:t>
        <a:bodyPr/>
        <a:lstStyle/>
        <a:p>
          <a:endParaRPr lang="es-BO"/>
        </a:p>
      </dgm:t>
    </dgm:pt>
    <dgm:pt modelId="{2DDC8036-83F5-4E13-BB1A-B62161A94262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AB425-876D-4521-BDC0-EB9BF5F92562}" type="parTrans" cxnId="{2E7B6D99-EDB6-4AEE-8827-2223121F6544}">
      <dgm:prSet/>
      <dgm:spPr/>
      <dgm:t>
        <a:bodyPr/>
        <a:lstStyle/>
        <a:p>
          <a:endParaRPr lang="es-BO"/>
        </a:p>
      </dgm:t>
    </dgm:pt>
    <dgm:pt modelId="{6A7AE4BF-749E-4A62-9463-8030B27320CE}" type="sibTrans" cxnId="{2E7B6D99-EDB6-4AEE-8827-2223121F6544}">
      <dgm:prSet/>
      <dgm:spPr/>
      <dgm:t>
        <a:bodyPr/>
        <a:lstStyle/>
        <a:p>
          <a:endParaRPr lang="es-BO"/>
        </a:p>
      </dgm:t>
    </dgm:pt>
    <dgm:pt modelId="{E9D3712D-F236-4953-A90A-D8C7A95B220E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6E8C6-F76F-4DF1-A86E-A6EB85D183E8}" type="parTrans" cxnId="{0977F83D-D859-4966-AA57-FA9F299CC202}">
      <dgm:prSet/>
      <dgm:spPr/>
      <dgm:t>
        <a:bodyPr/>
        <a:lstStyle/>
        <a:p>
          <a:endParaRPr lang="es-BO"/>
        </a:p>
      </dgm:t>
    </dgm:pt>
    <dgm:pt modelId="{54BB9DB1-0C76-4610-8EC4-EDA335AB741F}" type="sibTrans" cxnId="{0977F83D-D859-4966-AA57-FA9F299CC202}">
      <dgm:prSet/>
      <dgm:spPr/>
      <dgm:t>
        <a:bodyPr/>
        <a:lstStyle/>
        <a:p>
          <a:endParaRPr lang="es-BO"/>
        </a:p>
      </dgm:t>
    </dgm:pt>
    <dgm:pt modelId="{E815A573-9FDE-4EC5-A43E-1C1B19AA20BD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ctr" anchorCtr="1"/>
        <a:lstStyle/>
        <a:p>
          <a:pPr algn="ctr"/>
          <a:endParaRPr lang="es-BO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E997C-0958-4F70-89B6-E28DD7C0635B}" type="parTrans" cxnId="{E00E743E-7FE9-4976-94DD-18BDBBB8E02B}">
      <dgm:prSet/>
      <dgm:spPr/>
      <dgm:t>
        <a:bodyPr/>
        <a:lstStyle/>
        <a:p>
          <a:endParaRPr lang="es-BO"/>
        </a:p>
      </dgm:t>
    </dgm:pt>
    <dgm:pt modelId="{36A26853-0352-4ED0-A17C-94AE547B4214}" type="sibTrans" cxnId="{E00E743E-7FE9-4976-94DD-18BDBBB8E02B}">
      <dgm:prSet/>
      <dgm:spPr/>
      <dgm:t>
        <a:bodyPr/>
        <a:lstStyle/>
        <a:p>
          <a:endParaRPr lang="es-BO"/>
        </a:p>
      </dgm:t>
    </dgm:pt>
    <dgm:pt modelId="{B207C871-9E53-4403-8068-A5837CFBCBDF}" type="pres">
      <dgm:prSet presAssocID="{C6B36E70-A767-44F2-81C7-AD2C4BED14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1D30170-2032-4CB6-A8B4-CC898DF6C493}" type="pres">
      <dgm:prSet presAssocID="{C6B36E70-A767-44F2-81C7-AD2C4BED1470}" presName="children" presStyleCnt="0"/>
      <dgm:spPr/>
    </dgm:pt>
    <dgm:pt modelId="{17B09289-8A0C-4738-9868-EA68B9DBD92B}" type="pres">
      <dgm:prSet presAssocID="{C6B36E70-A767-44F2-81C7-AD2C4BED1470}" presName="child1group" presStyleCnt="0"/>
      <dgm:spPr/>
    </dgm:pt>
    <dgm:pt modelId="{F441CA74-A96D-4EC5-A96D-8BF3B16DE66A}" type="pres">
      <dgm:prSet presAssocID="{C6B36E70-A767-44F2-81C7-AD2C4BED1470}" presName="child1" presStyleLbl="bgAcc1" presStyleIdx="0" presStyleCnt="4" custScaleX="170121" custScaleY="123203" custLinFactNeighborX="-43090" custLinFactNeighborY="25945"/>
      <dgm:spPr/>
    </dgm:pt>
    <dgm:pt modelId="{130D7351-A622-4C34-AA17-06B6172FE173}" type="pres">
      <dgm:prSet presAssocID="{C6B36E70-A767-44F2-81C7-AD2C4BED1470}" presName="child1Text" presStyleLbl="bgAcc1" presStyleIdx="0" presStyleCnt="4">
        <dgm:presLayoutVars>
          <dgm:bulletEnabled val="1"/>
        </dgm:presLayoutVars>
      </dgm:prSet>
      <dgm:spPr/>
    </dgm:pt>
    <dgm:pt modelId="{6355F464-FB57-4ED0-B318-FA0A7BE1CB38}" type="pres">
      <dgm:prSet presAssocID="{C6B36E70-A767-44F2-81C7-AD2C4BED1470}" presName="child2group" presStyleCnt="0"/>
      <dgm:spPr/>
    </dgm:pt>
    <dgm:pt modelId="{93AC33FD-C4B1-4C20-837D-FBEB29460C95}" type="pres">
      <dgm:prSet presAssocID="{C6B36E70-A767-44F2-81C7-AD2C4BED1470}" presName="child2" presStyleLbl="bgAcc1" presStyleIdx="1" presStyleCnt="4" custScaleX="159000" custScaleY="119056" custLinFactNeighborX="49358" custLinFactNeighborY="20061"/>
      <dgm:spPr/>
    </dgm:pt>
    <dgm:pt modelId="{352AB89A-33B7-4E89-B0A7-76188A39FFF4}" type="pres">
      <dgm:prSet presAssocID="{C6B36E70-A767-44F2-81C7-AD2C4BED1470}" presName="child2Text" presStyleLbl="bgAcc1" presStyleIdx="1" presStyleCnt="4">
        <dgm:presLayoutVars>
          <dgm:bulletEnabled val="1"/>
        </dgm:presLayoutVars>
      </dgm:prSet>
      <dgm:spPr/>
    </dgm:pt>
    <dgm:pt modelId="{FBEB29EA-63D6-44FE-ADAB-F8BFE0707DB1}" type="pres">
      <dgm:prSet presAssocID="{C6B36E70-A767-44F2-81C7-AD2C4BED1470}" presName="child3group" presStyleCnt="0"/>
      <dgm:spPr/>
    </dgm:pt>
    <dgm:pt modelId="{6F31F92A-D403-40E9-8750-1E2C609584BB}" type="pres">
      <dgm:prSet presAssocID="{C6B36E70-A767-44F2-81C7-AD2C4BED1470}" presName="child3" presStyleLbl="bgAcc1" presStyleIdx="2" presStyleCnt="4" custScaleX="166969" custScaleY="145881" custLinFactNeighborX="46171" custLinFactNeighborY="-18581"/>
      <dgm:spPr/>
    </dgm:pt>
    <dgm:pt modelId="{6F7E6F46-A864-4C7A-9637-8A3005BF51BE}" type="pres">
      <dgm:prSet presAssocID="{C6B36E70-A767-44F2-81C7-AD2C4BED1470}" presName="child3Text" presStyleLbl="bgAcc1" presStyleIdx="2" presStyleCnt="4">
        <dgm:presLayoutVars>
          <dgm:bulletEnabled val="1"/>
        </dgm:presLayoutVars>
      </dgm:prSet>
      <dgm:spPr/>
    </dgm:pt>
    <dgm:pt modelId="{F3D37AC9-C0F0-4722-9E9D-B57BCABE34CA}" type="pres">
      <dgm:prSet presAssocID="{C6B36E70-A767-44F2-81C7-AD2C4BED1470}" presName="child4group" presStyleCnt="0"/>
      <dgm:spPr/>
    </dgm:pt>
    <dgm:pt modelId="{40132729-AF13-4F51-94D5-0948A237F010}" type="pres">
      <dgm:prSet presAssocID="{C6B36E70-A767-44F2-81C7-AD2C4BED1470}" presName="child4" presStyleLbl="bgAcc1" presStyleIdx="3" presStyleCnt="4" custScaleX="151829" custScaleY="131948" custLinFactNeighborX="-54408" custLinFactNeighborY="-24530"/>
      <dgm:spPr/>
    </dgm:pt>
    <dgm:pt modelId="{4BD6D049-2052-44F2-B085-00509422836E}" type="pres">
      <dgm:prSet presAssocID="{C6B36E70-A767-44F2-81C7-AD2C4BED1470}" presName="child4Text" presStyleLbl="bgAcc1" presStyleIdx="3" presStyleCnt="4">
        <dgm:presLayoutVars>
          <dgm:bulletEnabled val="1"/>
        </dgm:presLayoutVars>
      </dgm:prSet>
      <dgm:spPr/>
    </dgm:pt>
    <dgm:pt modelId="{1E67C372-0299-4574-AB93-E58B96CCF5C4}" type="pres">
      <dgm:prSet presAssocID="{C6B36E70-A767-44F2-81C7-AD2C4BED1470}" presName="childPlaceholder" presStyleCnt="0"/>
      <dgm:spPr/>
    </dgm:pt>
    <dgm:pt modelId="{C72700A2-4981-46FE-A5FC-70B575A3DA76}" type="pres">
      <dgm:prSet presAssocID="{C6B36E70-A767-44F2-81C7-AD2C4BED1470}" presName="circle" presStyleCnt="0"/>
      <dgm:spPr/>
    </dgm:pt>
    <dgm:pt modelId="{FC1392B0-5180-41DB-82EE-502EB631D118}" type="pres">
      <dgm:prSet presAssocID="{C6B36E70-A767-44F2-81C7-AD2C4BED147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178ECF5-B3EF-4719-9C0A-8BBC20F6DD38}" type="pres">
      <dgm:prSet presAssocID="{C6B36E70-A767-44F2-81C7-AD2C4BED147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429206F-0A2A-4F3F-ADF1-41EE021B70D1}" type="pres">
      <dgm:prSet presAssocID="{C6B36E70-A767-44F2-81C7-AD2C4BED147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B24716B-0E38-48A5-BA52-59735FC3EB74}" type="pres">
      <dgm:prSet presAssocID="{C6B36E70-A767-44F2-81C7-AD2C4BED147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6F1C772-9FDC-436F-864D-26F248D1EA68}" type="pres">
      <dgm:prSet presAssocID="{C6B36E70-A767-44F2-81C7-AD2C4BED1470}" presName="quadrantPlaceholder" presStyleCnt="0"/>
      <dgm:spPr/>
    </dgm:pt>
    <dgm:pt modelId="{BE9DF6C1-DC46-4C85-A284-116E4BC41C54}" type="pres">
      <dgm:prSet presAssocID="{C6B36E70-A767-44F2-81C7-AD2C4BED1470}" presName="center1" presStyleLbl="fgShp" presStyleIdx="0" presStyleCnt="2" custLinFactY="-100000" custLinFactNeighborX="0" custLinFactNeighborY="-163728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278C1648-5FA5-4E7E-9E12-FA6272BE74A2}" type="pres">
      <dgm:prSet presAssocID="{C6B36E70-A767-44F2-81C7-AD2C4BED1470}" presName="center2" presStyleLbl="fgShp" presStyleIdx="1" presStyleCnt="2" custLinFactY="100000" custLinFactNeighborX="0" custLinFactNeighborY="151168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A29F7501-6BEC-4DDB-BD8D-4CA133C3D542}" type="presOf" srcId="{4D1DDA76-6F07-471C-BC86-1233029F6AC7}" destId="{352AB89A-33B7-4E89-B0A7-76188A39FFF4}" srcOrd="1" destOrd="0" presId="urn:microsoft.com/office/officeart/2005/8/layout/cycle4"/>
    <dgm:cxn modelId="{6E436B02-D855-4D9C-8550-F6C3984D515D}" srcId="{19A3ED21-0D5E-41A7-992D-7FC86B8703D4}" destId="{2F4AF6C5-4DB5-4DEC-847F-0733E6EA36FB}" srcOrd="1" destOrd="0" parTransId="{04690249-6C47-48E7-B561-2B2DE50A5E3D}" sibTransId="{E5FFA4C8-779C-4AB0-AC1D-3000D49A8FF5}"/>
    <dgm:cxn modelId="{2119A504-5526-4AF0-9098-2604C09ADE86}" type="presOf" srcId="{AD124356-DF22-4664-AF1D-462F664565F8}" destId="{4BD6D049-2052-44F2-B085-00509422836E}" srcOrd="1" destOrd="5" presId="urn:microsoft.com/office/officeart/2005/8/layout/cycle4"/>
    <dgm:cxn modelId="{03B74606-8633-437F-A581-46A471774C60}" type="presOf" srcId="{4D1DDA76-6F07-471C-BC86-1233029F6AC7}" destId="{93AC33FD-C4B1-4C20-837D-FBEB29460C95}" srcOrd="0" destOrd="0" presId="urn:microsoft.com/office/officeart/2005/8/layout/cycle4"/>
    <dgm:cxn modelId="{C5760E09-4B82-45B9-ABF4-A6637D848FFD}" type="presOf" srcId="{3A380692-BE5D-42D6-B982-65713B8D4342}" destId="{4BD6D049-2052-44F2-B085-00509422836E}" srcOrd="1" destOrd="4" presId="urn:microsoft.com/office/officeart/2005/8/layout/cycle4"/>
    <dgm:cxn modelId="{1486500C-9F9C-455F-967B-F79EBDC3654C}" type="presOf" srcId="{3A380692-BE5D-42D6-B982-65713B8D4342}" destId="{40132729-AF13-4F51-94D5-0948A237F010}" srcOrd="0" destOrd="4" presId="urn:microsoft.com/office/officeart/2005/8/layout/cycle4"/>
    <dgm:cxn modelId="{295A7A0C-5BEE-45D5-A55F-41B5933417FE}" type="presOf" srcId="{1A56C860-89D4-4B24-B158-DFCB545C9A2C}" destId="{40132729-AF13-4F51-94D5-0948A237F010}" srcOrd="0" destOrd="2" presId="urn:microsoft.com/office/officeart/2005/8/layout/cycle4"/>
    <dgm:cxn modelId="{82169310-7365-439A-8860-DD02FD111E4D}" srcId="{3F243E14-0985-40E3-B7BD-1EF30E933B88}" destId="{7534790E-35AA-4CB6-A65D-F0C00C0E7DE8}" srcOrd="8" destOrd="0" parTransId="{20950A6A-AB5A-43F4-9EF7-D9D2A7E16995}" sibTransId="{82713811-74B9-41A7-A006-5A9FEB49EE73}"/>
    <dgm:cxn modelId="{3A812916-36EA-4107-9C50-B649EE2D58C0}" srcId="{021AFBB4-170E-43CF-9B0D-94E4087D89A1}" destId="{3A380692-BE5D-42D6-B982-65713B8D4342}" srcOrd="4" destOrd="0" parTransId="{8CC0F35E-FD21-471D-B1B2-0CA153310F7E}" sibTransId="{65A07876-FCBC-42DE-A3BB-24A1821B66D5}"/>
    <dgm:cxn modelId="{06254F19-0EC7-4C2B-AB03-4F7E4B9909B7}" type="presOf" srcId="{EA69E267-F19E-4686-9DCA-1A7D9C448286}" destId="{6F31F92A-D403-40E9-8750-1E2C609584BB}" srcOrd="0" destOrd="5" presId="urn:microsoft.com/office/officeart/2005/8/layout/cycle4"/>
    <dgm:cxn modelId="{74BB761B-50CC-422C-B6B9-1970FBF5C226}" type="presOf" srcId="{19A3ED21-0D5E-41A7-992D-7FC86B8703D4}" destId="{FC1392B0-5180-41DB-82EE-502EB631D118}" srcOrd="0" destOrd="0" presId="urn:microsoft.com/office/officeart/2005/8/layout/cycle4"/>
    <dgm:cxn modelId="{1E091E1E-D932-42A2-8723-D3ABB05641B9}" type="presOf" srcId="{819C786D-D15F-4F86-B255-043797E390E8}" destId="{40132729-AF13-4F51-94D5-0948A237F010}" srcOrd="0" destOrd="3" presId="urn:microsoft.com/office/officeart/2005/8/layout/cycle4"/>
    <dgm:cxn modelId="{17C8201E-ED5D-419B-B3AA-0846D411AF00}" type="presOf" srcId="{D8D2AF6B-0EC5-4F61-80AE-2BD2B0F60DCB}" destId="{93AC33FD-C4B1-4C20-837D-FBEB29460C95}" srcOrd="0" destOrd="4" presId="urn:microsoft.com/office/officeart/2005/8/layout/cycle4"/>
    <dgm:cxn modelId="{4238311E-46BD-4F4B-90FA-678618C6970E}" type="presOf" srcId="{1773C019-17B9-4407-811C-7B0599C0536B}" destId="{F441CA74-A96D-4EC5-A96D-8BF3B16DE66A}" srcOrd="0" destOrd="2" presId="urn:microsoft.com/office/officeart/2005/8/layout/cycle4"/>
    <dgm:cxn modelId="{C4D7A72A-9B79-428C-9E5A-515516DD3DA7}" srcId="{3A17BD74-30B3-4921-9FB0-27302EA56F7A}" destId="{AA6FFCE5-3137-4F31-A555-3A32C48144EE}" srcOrd="4" destOrd="0" parTransId="{EA20ACE5-C253-4882-8783-F1280C0AA183}" sibTransId="{1E988E89-4616-4657-B1DD-1FC09EDF24E7}"/>
    <dgm:cxn modelId="{DE0D0831-1749-4641-9BE2-0B26E84C5F48}" type="presOf" srcId="{C74C63B9-6A94-4235-82B7-A3ED701BBE3A}" destId="{6F31F92A-D403-40E9-8750-1E2C609584BB}" srcOrd="0" destOrd="3" presId="urn:microsoft.com/office/officeart/2005/8/layout/cycle4"/>
    <dgm:cxn modelId="{E6634933-C4C8-4AD9-ABB5-3F7E14C41217}" srcId="{C6B36E70-A767-44F2-81C7-AD2C4BED1470}" destId="{021AFBB4-170E-43CF-9B0D-94E4087D89A1}" srcOrd="3" destOrd="0" parTransId="{C156B5FA-F3E9-4C02-9A98-D24C0A13004D}" sibTransId="{7B46E919-706A-439B-AA80-EEAFB99F0318}"/>
    <dgm:cxn modelId="{1657B234-17E6-4DB8-AD9E-673AFD67A656}" srcId="{C6B36E70-A767-44F2-81C7-AD2C4BED1470}" destId="{3A17BD74-30B3-4921-9FB0-27302EA56F7A}" srcOrd="2" destOrd="0" parTransId="{119B2EFF-4E04-4683-867A-F656EAA954A8}" sibTransId="{A3052FEA-AA77-4593-895B-8D583B9EA339}"/>
    <dgm:cxn modelId="{0977F83D-D859-4966-AA57-FA9F299CC202}" srcId="{3F243E14-0985-40E3-B7BD-1EF30E933B88}" destId="{E9D3712D-F236-4953-A90A-D8C7A95B220E}" srcOrd="2" destOrd="0" parTransId="{DDA6E8C6-F76F-4DF1-A86E-A6EB85D183E8}" sibTransId="{54BB9DB1-0C76-4610-8EC4-EDA335AB741F}"/>
    <dgm:cxn modelId="{E00E743E-7FE9-4976-94DD-18BDBBB8E02B}" srcId="{3F243E14-0985-40E3-B7BD-1EF30E933B88}" destId="{E815A573-9FDE-4EC5-A43E-1C1B19AA20BD}" srcOrd="3" destOrd="0" parTransId="{2BFE997C-0958-4F70-89B6-E28DD7C0635B}" sibTransId="{36A26853-0352-4ED0-A17C-94AE547B4214}"/>
    <dgm:cxn modelId="{A3123F40-7577-448E-9C26-A2133F483D37}" type="presOf" srcId="{C74C63B9-6A94-4235-82B7-A3ED701BBE3A}" destId="{6F7E6F46-A864-4C7A-9637-8A3005BF51BE}" srcOrd="1" destOrd="3" presId="urn:microsoft.com/office/officeart/2005/8/layout/cycle4"/>
    <dgm:cxn modelId="{E27AE15C-27C7-4864-829B-B7577C41DB36}" srcId="{021AFBB4-170E-43CF-9B0D-94E4087D89A1}" destId="{1A56C860-89D4-4B24-B158-DFCB545C9A2C}" srcOrd="2" destOrd="0" parTransId="{55C80954-3702-44FF-9D5C-EAC930E9BC12}" sibTransId="{EBDF1FD5-7561-4D24-8161-5F305028B9AE}"/>
    <dgm:cxn modelId="{69CB3162-1CF4-4513-A65E-DBF3D274A1EB}" srcId="{3A17BD74-30B3-4921-9FB0-27302EA56F7A}" destId="{29C7E4FC-9091-486F-AB9A-6457A6572B42}" srcOrd="1" destOrd="0" parTransId="{4B28DA63-AB85-4123-BCCC-C79B20B4B2B2}" sibTransId="{65BC5744-B54F-40B7-9140-4D2C5EAD4406}"/>
    <dgm:cxn modelId="{7B4FD462-5855-4249-9E70-C605396C5EF4}" srcId="{3F243E14-0985-40E3-B7BD-1EF30E933B88}" destId="{D01B7646-E048-4367-A640-62F445C465FE}" srcOrd="5" destOrd="0" parTransId="{38720C8E-E6AA-4F65-8E7B-B26C5F97DB88}" sibTransId="{8702A838-99E6-4863-A83F-02B7772543B1}"/>
    <dgm:cxn modelId="{48B72D63-41F2-4E59-BCDE-4AC5C34D69A2}" srcId="{3A17BD74-30B3-4921-9FB0-27302EA56F7A}" destId="{C74C63B9-6A94-4235-82B7-A3ED701BBE3A}" srcOrd="3" destOrd="0" parTransId="{33E812C4-18E1-45B6-B9D4-5ADABA93783E}" sibTransId="{CB76734F-80DD-41EF-849D-C53540F849A3}"/>
    <dgm:cxn modelId="{F93EAE43-EC76-4CB9-B202-42AD5AF5D651}" type="presOf" srcId="{D01B7646-E048-4367-A640-62F445C465FE}" destId="{352AB89A-33B7-4E89-B0A7-76188A39FFF4}" srcOrd="1" destOrd="5" presId="urn:microsoft.com/office/officeart/2005/8/layout/cycle4"/>
    <dgm:cxn modelId="{86F6F463-423C-40B0-95BB-8A748D44449A}" type="presOf" srcId="{3F243E14-0985-40E3-B7BD-1EF30E933B88}" destId="{4178ECF5-B3EF-4719-9C0A-8BBC20F6DD38}" srcOrd="0" destOrd="0" presId="urn:microsoft.com/office/officeart/2005/8/layout/cycle4"/>
    <dgm:cxn modelId="{86DCF843-3F46-4C35-9109-EF6626218FDC}" type="presOf" srcId="{1E3CF488-7858-428E-B1A0-335D91DA6E42}" destId="{6F7E6F46-A864-4C7A-9637-8A3005BF51BE}" srcOrd="1" destOrd="0" presId="urn:microsoft.com/office/officeart/2005/8/layout/cycle4"/>
    <dgm:cxn modelId="{B00C7A44-4EDC-4E2A-9303-A89F7A594FE7}" type="presOf" srcId="{AD124356-DF22-4664-AF1D-462F664565F8}" destId="{40132729-AF13-4F51-94D5-0948A237F010}" srcOrd="0" destOrd="5" presId="urn:microsoft.com/office/officeart/2005/8/layout/cycle4"/>
    <dgm:cxn modelId="{04F35D66-CC5C-4040-8D59-3545D6E428E8}" type="presOf" srcId="{7534790E-35AA-4CB6-A65D-F0C00C0E7DE8}" destId="{352AB89A-33B7-4E89-B0A7-76188A39FFF4}" srcOrd="1" destOrd="8" presId="urn:microsoft.com/office/officeart/2005/8/layout/cycle4"/>
    <dgm:cxn modelId="{A8366446-EA0E-4A10-964A-E34BA8078F9A}" type="presOf" srcId="{D01B7646-E048-4367-A640-62F445C465FE}" destId="{93AC33FD-C4B1-4C20-837D-FBEB29460C95}" srcOrd="0" destOrd="5" presId="urn:microsoft.com/office/officeart/2005/8/layout/cycle4"/>
    <dgm:cxn modelId="{AE07C967-CE3A-4521-BFAA-45AC89DB739D}" srcId="{021AFBB4-170E-43CF-9B0D-94E4087D89A1}" destId="{38007495-15A5-46C0-A9A8-8955828AF481}" srcOrd="1" destOrd="0" parTransId="{D0E1DA95-DD4D-4FE3-A9F7-E489F4E7C5C8}" sibTransId="{9126F3E3-C48C-4F39-A56B-7FAE3362B1BF}"/>
    <dgm:cxn modelId="{BA03EB6C-D010-4AEA-B73B-01A07210A14A}" type="presOf" srcId="{86FF4623-9F25-45CC-88AF-1D986367A78A}" destId="{93AC33FD-C4B1-4C20-837D-FBEB29460C95}" srcOrd="0" destOrd="7" presId="urn:microsoft.com/office/officeart/2005/8/layout/cycle4"/>
    <dgm:cxn modelId="{19A00D6D-6CDD-4E7A-86AA-CB0DECCBE5EC}" srcId="{19A3ED21-0D5E-41A7-992D-7FC86B8703D4}" destId="{BA75C46C-EEEE-4788-9DAE-C0B13A32519D}" srcOrd="3" destOrd="0" parTransId="{D9DE7BAF-323A-45FC-B148-7A992B84C3A0}" sibTransId="{32884931-AAE0-415E-9986-A885679D99AF}"/>
    <dgm:cxn modelId="{CDFCF14F-C316-4711-881C-CC500641178F}" srcId="{3A17BD74-30B3-4921-9FB0-27302EA56F7A}" destId="{EA69E267-F19E-4686-9DCA-1A7D9C448286}" srcOrd="5" destOrd="0" parTransId="{7BB37C34-148E-4970-AA77-BF6A88718279}" sibTransId="{3D74E910-69D1-482F-9EDA-F0F04873494F}"/>
    <dgm:cxn modelId="{E4C06A50-B54D-4066-874E-3DCACFB0AA0F}" srcId="{19A3ED21-0D5E-41A7-992D-7FC86B8703D4}" destId="{1773C019-17B9-4407-811C-7B0599C0536B}" srcOrd="2" destOrd="0" parTransId="{AD9B8EF8-8BFB-4583-86D5-B2684A057208}" sibTransId="{5635C763-A9D9-482D-A6AE-7F36EA3BD1A6}"/>
    <dgm:cxn modelId="{F9958070-6D4A-43B1-B434-7E98EACEF313}" type="presOf" srcId="{021AFBB4-170E-43CF-9B0D-94E4087D89A1}" destId="{EB24716B-0E38-48A5-BA52-59735FC3EB74}" srcOrd="0" destOrd="0" presId="urn:microsoft.com/office/officeart/2005/8/layout/cycle4"/>
    <dgm:cxn modelId="{DB42D974-18A5-44B1-BBDF-373303BD118B}" type="presOf" srcId="{86FF4623-9F25-45CC-88AF-1D986367A78A}" destId="{352AB89A-33B7-4E89-B0A7-76188A39FFF4}" srcOrd="1" destOrd="7" presId="urn:microsoft.com/office/officeart/2005/8/layout/cycle4"/>
    <dgm:cxn modelId="{A3A45E55-9446-4E0E-BDA6-2A0068C4D38F}" type="presOf" srcId="{AA6FFCE5-3137-4F31-A555-3A32C48144EE}" destId="{6F31F92A-D403-40E9-8750-1E2C609584BB}" srcOrd="0" destOrd="4" presId="urn:microsoft.com/office/officeart/2005/8/layout/cycle4"/>
    <dgm:cxn modelId="{2DE36C55-9BFF-4BC4-BE13-11E2AA01A960}" srcId="{3A17BD74-30B3-4921-9FB0-27302EA56F7A}" destId="{EA4A457C-E9D6-46A3-ADD4-7014C8F8944C}" srcOrd="2" destOrd="0" parTransId="{3AD88749-702D-4FBC-9E3A-7891D01E9BEE}" sibTransId="{82AD228C-8181-49DB-982D-80274E44C472}"/>
    <dgm:cxn modelId="{F0215C56-2767-406B-9ECA-5483DFB678AB}" type="presOf" srcId="{C6B36E70-A767-44F2-81C7-AD2C4BED1470}" destId="{B207C871-9E53-4403-8068-A5837CFBCBDF}" srcOrd="0" destOrd="0" presId="urn:microsoft.com/office/officeart/2005/8/layout/cycle4"/>
    <dgm:cxn modelId="{DE99AD76-CDD7-4543-863E-99A8E5E7C655}" type="presOf" srcId="{E9D3712D-F236-4953-A90A-D8C7A95B220E}" destId="{93AC33FD-C4B1-4C20-837D-FBEB29460C95}" srcOrd="0" destOrd="2" presId="urn:microsoft.com/office/officeart/2005/8/layout/cycle4"/>
    <dgm:cxn modelId="{BF060D77-5F9D-43B4-898C-8F02E2030D72}" srcId="{3A17BD74-30B3-4921-9FB0-27302EA56F7A}" destId="{1E3CF488-7858-428E-B1A0-335D91DA6E42}" srcOrd="0" destOrd="0" parTransId="{13BF52EC-B33A-4A84-A2A9-652615F3890C}" sibTransId="{0D5C549C-BEC1-45DE-8C8A-04CD42B8EC26}"/>
    <dgm:cxn modelId="{602C9078-8347-487D-B9AF-F40B24A52F8C}" srcId="{3F243E14-0985-40E3-B7BD-1EF30E933B88}" destId="{D8D2AF6B-0EC5-4F61-80AE-2BD2B0F60DCB}" srcOrd="4" destOrd="0" parTransId="{54D5C0A4-0AED-4205-9DE5-F6538278E952}" sibTransId="{5F500BBD-E6AA-4EA9-9831-342813D8C6C6}"/>
    <dgm:cxn modelId="{2F58E178-93F6-4CD0-B5F1-CD9E74DB1657}" type="presOf" srcId="{E815A573-9FDE-4EC5-A43E-1C1B19AA20BD}" destId="{352AB89A-33B7-4E89-B0A7-76188A39FFF4}" srcOrd="1" destOrd="3" presId="urn:microsoft.com/office/officeart/2005/8/layout/cycle4"/>
    <dgm:cxn modelId="{0E475159-9572-4B64-BCB2-1851150C5DF6}" type="presOf" srcId="{BA75C46C-EEEE-4788-9DAE-C0B13A32519D}" destId="{130D7351-A622-4C34-AA17-06B6172FE173}" srcOrd="1" destOrd="3" presId="urn:microsoft.com/office/officeart/2005/8/layout/cycle4"/>
    <dgm:cxn modelId="{7905087C-BEF0-4C40-A7B2-27047A4E02DA}" srcId="{021AFBB4-170E-43CF-9B0D-94E4087D89A1}" destId="{0BB3E84E-E4CC-4EC8-93DB-E21EE2A170A5}" srcOrd="0" destOrd="0" parTransId="{B274E34D-B89B-438C-BF2F-8F776F98933B}" sibTransId="{656F89A9-2D90-43A5-A4F3-BDF6CF529D81}"/>
    <dgm:cxn modelId="{D476A47C-6F5D-42C8-89D6-7224382A4988}" type="presOf" srcId="{7CC17EA7-F066-46D8-991A-2481F6026F9D}" destId="{4BD6D049-2052-44F2-B085-00509422836E}" srcOrd="1" destOrd="6" presId="urn:microsoft.com/office/officeart/2005/8/layout/cycle4"/>
    <dgm:cxn modelId="{525B3F7D-00E7-4AFF-9064-D79123DEAA10}" type="presOf" srcId="{3A17BD74-30B3-4921-9FB0-27302EA56F7A}" destId="{F429206F-0A2A-4F3F-ADF1-41EE021B70D1}" srcOrd="0" destOrd="0" presId="urn:microsoft.com/office/officeart/2005/8/layout/cycle4"/>
    <dgm:cxn modelId="{3CF98B82-F58F-44D1-B5A7-FB618A218916}" srcId="{19A3ED21-0D5E-41A7-992D-7FC86B8703D4}" destId="{3D081ED7-E312-4B9D-A9AF-BCA3649200F2}" srcOrd="4" destOrd="0" parTransId="{DD39E1C3-0699-4C1F-BED1-455F9F870500}" sibTransId="{293903EF-C6BF-4955-A690-D09C8EEF10D7}"/>
    <dgm:cxn modelId="{BF481484-DCF4-4854-AC79-3955716EF111}" type="presOf" srcId="{1773C019-17B9-4407-811C-7B0599C0536B}" destId="{130D7351-A622-4C34-AA17-06B6172FE173}" srcOrd="1" destOrd="2" presId="urn:microsoft.com/office/officeart/2005/8/layout/cycle4"/>
    <dgm:cxn modelId="{25F9B889-3D9A-44EC-913C-B2E7FAB4EB4B}" type="presOf" srcId="{3D081ED7-E312-4B9D-A9AF-BCA3649200F2}" destId="{130D7351-A622-4C34-AA17-06B6172FE173}" srcOrd="1" destOrd="4" presId="urn:microsoft.com/office/officeart/2005/8/layout/cycle4"/>
    <dgm:cxn modelId="{1E0CBC8B-7C36-41C1-85F7-A1CD22BF17C6}" type="presOf" srcId="{EA4A457C-E9D6-46A3-ADD4-7014C8F8944C}" destId="{6F31F92A-D403-40E9-8750-1E2C609584BB}" srcOrd="0" destOrd="2" presId="urn:microsoft.com/office/officeart/2005/8/layout/cycle4"/>
    <dgm:cxn modelId="{594CA48E-7D2F-42BE-96C0-AB8F74C197ED}" srcId="{19A3ED21-0D5E-41A7-992D-7FC86B8703D4}" destId="{276E6B2A-FE4E-4B2E-A281-C9CEF72D5B3D}" srcOrd="0" destOrd="0" parTransId="{775256F1-79B2-4DA8-BE0C-DAB99279D782}" sibTransId="{F83D378E-2381-4214-83FA-20FCEBE3956A}"/>
    <dgm:cxn modelId="{DDC1F28E-C8E5-406C-BF7B-8AA81B20CEF2}" type="presOf" srcId="{EA69E267-F19E-4686-9DCA-1A7D9C448286}" destId="{6F7E6F46-A864-4C7A-9637-8A3005BF51BE}" srcOrd="1" destOrd="5" presId="urn:microsoft.com/office/officeart/2005/8/layout/cycle4"/>
    <dgm:cxn modelId="{1281B394-91E5-461F-84A8-0AB434F38393}" type="presOf" srcId="{1E3CF488-7858-428E-B1A0-335D91DA6E42}" destId="{6F31F92A-D403-40E9-8750-1E2C609584BB}" srcOrd="0" destOrd="0" presId="urn:microsoft.com/office/officeart/2005/8/layout/cycle4"/>
    <dgm:cxn modelId="{785D7E95-3F17-48B9-9FEF-983F67CA3579}" srcId="{C6B36E70-A767-44F2-81C7-AD2C4BED1470}" destId="{19A3ED21-0D5E-41A7-992D-7FC86B8703D4}" srcOrd="0" destOrd="0" parTransId="{DE76A6C5-75A4-4412-B984-9C7CB9D27A85}" sibTransId="{032E1C14-C10A-433C-9781-97E2CA36EBD1}"/>
    <dgm:cxn modelId="{2E7B6D99-EDB6-4AEE-8827-2223121F6544}" srcId="{3F243E14-0985-40E3-B7BD-1EF30E933B88}" destId="{2DDC8036-83F5-4E13-BB1A-B62161A94262}" srcOrd="1" destOrd="0" parTransId="{5C9AB425-876D-4521-BDC0-EB9BF5F92562}" sibTransId="{6A7AE4BF-749E-4A62-9463-8030B27320CE}"/>
    <dgm:cxn modelId="{13E8449D-6BA0-4801-9748-C46A22E55421}" srcId="{3F243E14-0985-40E3-B7BD-1EF30E933B88}" destId="{4D1DDA76-6F07-471C-BC86-1233029F6AC7}" srcOrd="0" destOrd="0" parTransId="{B8C05373-A235-4AD2-8984-5A07702EAE32}" sibTransId="{3AEA39DE-1637-45C3-84EE-6D7915F7F123}"/>
    <dgm:cxn modelId="{834384A0-87C7-4B38-8585-E2DF271C9B6F}" type="presOf" srcId="{8CB73D9C-8A8F-4EF2-A8BB-791011DCC164}" destId="{352AB89A-33B7-4E89-B0A7-76188A39FFF4}" srcOrd="1" destOrd="6" presId="urn:microsoft.com/office/officeart/2005/8/layout/cycle4"/>
    <dgm:cxn modelId="{5CC616A1-34E6-4870-857E-CF2209BDD9B6}" type="presOf" srcId="{1A56C860-89D4-4B24-B158-DFCB545C9A2C}" destId="{4BD6D049-2052-44F2-B085-00509422836E}" srcOrd="1" destOrd="2" presId="urn:microsoft.com/office/officeart/2005/8/layout/cycle4"/>
    <dgm:cxn modelId="{31482EA3-45D0-49FE-A23B-E1E0D24DB698}" type="presOf" srcId="{38007495-15A5-46C0-A9A8-8955828AF481}" destId="{4BD6D049-2052-44F2-B085-00509422836E}" srcOrd="1" destOrd="1" presId="urn:microsoft.com/office/officeart/2005/8/layout/cycle4"/>
    <dgm:cxn modelId="{54EC92A5-7FC2-4963-9419-125E65208B54}" type="presOf" srcId="{29C7E4FC-9091-486F-AB9A-6457A6572B42}" destId="{6F7E6F46-A864-4C7A-9637-8A3005BF51BE}" srcOrd="1" destOrd="1" presId="urn:microsoft.com/office/officeart/2005/8/layout/cycle4"/>
    <dgm:cxn modelId="{3D4B5AA7-1705-413F-BB76-01FD6198053A}" type="presOf" srcId="{7534790E-35AA-4CB6-A65D-F0C00C0E7DE8}" destId="{93AC33FD-C4B1-4C20-837D-FBEB29460C95}" srcOrd="0" destOrd="8" presId="urn:microsoft.com/office/officeart/2005/8/layout/cycle4"/>
    <dgm:cxn modelId="{3A1DF8A7-7932-4538-8BD4-8DBE7B16E133}" type="presOf" srcId="{AA6FFCE5-3137-4F31-A555-3A32C48144EE}" destId="{6F7E6F46-A864-4C7A-9637-8A3005BF51BE}" srcOrd="1" destOrd="4" presId="urn:microsoft.com/office/officeart/2005/8/layout/cycle4"/>
    <dgm:cxn modelId="{4160B7A8-42E6-4601-9D0D-986D2A888399}" type="presOf" srcId="{0BB3E84E-E4CC-4EC8-93DB-E21EE2A170A5}" destId="{40132729-AF13-4F51-94D5-0948A237F010}" srcOrd="0" destOrd="0" presId="urn:microsoft.com/office/officeart/2005/8/layout/cycle4"/>
    <dgm:cxn modelId="{C7ED03A9-5DFE-4270-B225-77ADD3E1C295}" type="presOf" srcId="{38007495-15A5-46C0-A9A8-8955828AF481}" destId="{40132729-AF13-4F51-94D5-0948A237F010}" srcOrd="0" destOrd="1" presId="urn:microsoft.com/office/officeart/2005/8/layout/cycle4"/>
    <dgm:cxn modelId="{86F312AD-E7D5-4DCE-AEBF-44A9587CF101}" type="presOf" srcId="{E9D3712D-F236-4953-A90A-D8C7A95B220E}" destId="{352AB89A-33B7-4E89-B0A7-76188A39FFF4}" srcOrd="1" destOrd="2" presId="urn:microsoft.com/office/officeart/2005/8/layout/cycle4"/>
    <dgm:cxn modelId="{571D2AAE-5FB8-40E2-980A-6C0195A0D00A}" type="presOf" srcId="{EA4A457C-E9D6-46A3-ADD4-7014C8F8944C}" destId="{6F7E6F46-A864-4C7A-9637-8A3005BF51BE}" srcOrd="1" destOrd="2" presId="urn:microsoft.com/office/officeart/2005/8/layout/cycle4"/>
    <dgm:cxn modelId="{527CA4AF-F874-459C-9F74-0BD562150DAA}" srcId="{C6B36E70-A767-44F2-81C7-AD2C4BED1470}" destId="{3F243E14-0985-40E3-B7BD-1EF30E933B88}" srcOrd="1" destOrd="0" parTransId="{B94F548C-4F98-4928-8B50-C4D3E675A3A0}" sibTransId="{EF0C0D19-441E-4340-A47D-C7110949273A}"/>
    <dgm:cxn modelId="{15AD37B1-FFBE-4402-8F15-C8E6AEA47654}" type="presOf" srcId="{276E6B2A-FE4E-4B2E-A281-C9CEF72D5B3D}" destId="{F441CA74-A96D-4EC5-A96D-8BF3B16DE66A}" srcOrd="0" destOrd="0" presId="urn:microsoft.com/office/officeart/2005/8/layout/cycle4"/>
    <dgm:cxn modelId="{C44085B1-BEAD-4EA0-87E6-E5FBF9D30F2F}" srcId="{021AFBB4-170E-43CF-9B0D-94E4087D89A1}" destId="{AD124356-DF22-4664-AF1D-462F664565F8}" srcOrd="5" destOrd="0" parTransId="{FA2F33AA-89CE-4979-A6AB-4A43073678CA}" sibTransId="{B59FC5AD-FEDE-4C9F-9226-5A93DC638032}"/>
    <dgm:cxn modelId="{12ABF4BD-BA28-462C-91FE-59C41E03E0A8}" srcId="{3F243E14-0985-40E3-B7BD-1EF30E933B88}" destId="{8CB73D9C-8A8F-4EF2-A8BB-791011DCC164}" srcOrd="6" destOrd="0" parTransId="{D9E6C296-6D4E-4A66-AD91-0BED5D62E270}" sibTransId="{A6D32822-4F38-4787-87FC-B99DF115F600}"/>
    <dgm:cxn modelId="{DF858EC1-216E-4AD2-8575-5CA6735434C9}" type="presOf" srcId="{2F4AF6C5-4DB5-4DEC-847F-0733E6EA36FB}" destId="{F441CA74-A96D-4EC5-A96D-8BF3B16DE66A}" srcOrd="0" destOrd="1" presId="urn:microsoft.com/office/officeart/2005/8/layout/cycle4"/>
    <dgm:cxn modelId="{8E52A5C2-B285-482E-97B5-F220599088BC}" type="presOf" srcId="{819C786D-D15F-4F86-B255-043797E390E8}" destId="{4BD6D049-2052-44F2-B085-00509422836E}" srcOrd="1" destOrd="3" presId="urn:microsoft.com/office/officeart/2005/8/layout/cycle4"/>
    <dgm:cxn modelId="{B39DE3C6-8BF9-4B9C-82B7-5D81F42945B6}" srcId="{3F243E14-0985-40E3-B7BD-1EF30E933B88}" destId="{86FF4623-9F25-45CC-88AF-1D986367A78A}" srcOrd="7" destOrd="0" parTransId="{15185D3D-37BD-4CC0-B09F-E988E40B9878}" sibTransId="{543F4212-E5A5-44C4-8DA4-B996B51D1453}"/>
    <dgm:cxn modelId="{0653EFC6-F1C8-4CB8-9E00-183C5BD6B6F0}" type="presOf" srcId="{D8D2AF6B-0EC5-4F61-80AE-2BD2B0F60DCB}" destId="{352AB89A-33B7-4E89-B0A7-76188A39FFF4}" srcOrd="1" destOrd="4" presId="urn:microsoft.com/office/officeart/2005/8/layout/cycle4"/>
    <dgm:cxn modelId="{AFF2D3C7-D298-4A27-B0D2-788169C6EAFF}" type="presOf" srcId="{2DDC8036-83F5-4E13-BB1A-B62161A94262}" destId="{93AC33FD-C4B1-4C20-837D-FBEB29460C95}" srcOrd="0" destOrd="1" presId="urn:microsoft.com/office/officeart/2005/8/layout/cycle4"/>
    <dgm:cxn modelId="{EFA00EC8-790F-4664-A476-84543264D8D3}" srcId="{021AFBB4-170E-43CF-9B0D-94E4087D89A1}" destId="{7CC17EA7-F066-46D8-991A-2481F6026F9D}" srcOrd="6" destOrd="0" parTransId="{763B5EA0-F6BB-435F-8E82-C5682E1702B1}" sibTransId="{26B8CE45-43E6-47CF-B7D2-F3C0CCD609A9}"/>
    <dgm:cxn modelId="{6E1A0DCC-346F-4324-833D-426BBAABFF25}" type="presOf" srcId="{E815A573-9FDE-4EC5-A43E-1C1B19AA20BD}" destId="{93AC33FD-C4B1-4C20-837D-FBEB29460C95}" srcOrd="0" destOrd="3" presId="urn:microsoft.com/office/officeart/2005/8/layout/cycle4"/>
    <dgm:cxn modelId="{D026CDD1-3ECD-448D-AB8E-72BF1599E2F9}" type="presOf" srcId="{3D081ED7-E312-4B9D-A9AF-BCA3649200F2}" destId="{F441CA74-A96D-4EC5-A96D-8BF3B16DE66A}" srcOrd="0" destOrd="4" presId="urn:microsoft.com/office/officeart/2005/8/layout/cycle4"/>
    <dgm:cxn modelId="{2ABD41D6-0413-4F02-9005-7BF21C0F1591}" type="presOf" srcId="{0BB3E84E-E4CC-4EC8-93DB-E21EE2A170A5}" destId="{4BD6D049-2052-44F2-B085-00509422836E}" srcOrd="1" destOrd="0" presId="urn:microsoft.com/office/officeart/2005/8/layout/cycle4"/>
    <dgm:cxn modelId="{CCAF86D7-BF84-46CA-97FC-5A472038E1A6}" type="presOf" srcId="{29C7E4FC-9091-486F-AB9A-6457A6572B42}" destId="{6F31F92A-D403-40E9-8750-1E2C609584BB}" srcOrd="0" destOrd="1" presId="urn:microsoft.com/office/officeart/2005/8/layout/cycle4"/>
    <dgm:cxn modelId="{65AD53D9-53F1-422C-8BB8-870449CA3DFA}" srcId="{021AFBB4-170E-43CF-9B0D-94E4087D89A1}" destId="{819C786D-D15F-4F86-B255-043797E390E8}" srcOrd="3" destOrd="0" parTransId="{8D0FCF39-7DEA-4B16-A431-C8AE8CB90BD1}" sibTransId="{65D88BEB-353D-443E-BB4D-F773CF506925}"/>
    <dgm:cxn modelId="{63F268DA-0F8E-42AA-B055-3EF39417C092}" type="presOf" srcId="{BA75C46C-EEEE-4788-9DAE-C0B13A32519D}" destId="{F441CA74-A96D-4EC5-A96D-8BF3B16DE66A}" srcOrd="0" destOrd="3" presId="urn:microsoft.com/office/officeart/2005/8/layout/cycle4"/>
    <dgm:cxn modelId="{F611B9E0-B11F-4551-86DF-190EEA0283EE}" type="presOf" srcId="{276E6B2A-FE4E-4B2E-A281-C9CEF72D5B3D}" destId="{130D7351-A622-4C34-AA17-06B6172FE173}" srcOrd="1" destOrd="0" presId="urn:microsoft.com/office/officeart/2005/8/layout/cycle4"/>
    <dgm:cxn modelId="{F34404E5-1232-45F3-8CC7-2F8D019BF832}" type="presOf" srcId="{2F4AF6C5-4DB5-4DEC-847F-0733E6EA36FB}" destId="{130D7351-A622-4C34-AA17-06B6172FE173}" srcOrd="1" destOrd="1" presId="urn:microsoft.com/office/officeart/2005/8/layout/cycle4"/>
    <dgm:cxn modelId="{B9106AEC-2820-41F1-BBE5-C9407DB2A6F1}" type="presOf" srcId="{8CB73D9C-8A8F-4EF2-A8BB-791011DCC164}" destId="{93AC33FD-C4B1-4C20-837D-FBEB29460C95}" srcOrd="0" destOrd="6" presId="urn:microsoft.com/office/officeart/2005/8/layout/cycle4"/>
    <dgm:cxn modelId="{3B2A8FEE-E407-4D4B-A163-3273434D82C5}" type="presOf" srcId="{2DDC8036-83F5-4E13-BB1A-B62161A94262}" destId="{352AB89A-33B7-4E89-B0A7-76188A39FFF4}" srcOrd="1" destOrd="1" presId="urn:microsoft.com/office/officeart/2005/8/layout/cycle4"/>
    <dgm:cxn modelId="{95D8CAF6-AA80-4AB0-AA1A-677FE51700B6}" type="presOf" srcId="{7CC17EA7-F066-46D8-991A-2481F6026F9D}" destId="{40132729-AF13-4F51-94D5-0948A237F010}" srcOrd="0" destOrd="6" presId="urn:microsoft.com/office/officeart/2005/8/layout/cycle4"/>
    <dgm:cxn modelId="{3AB55383-F377-4CE6-BA9C-41558F2217E7}" type="presParOf" srcId="{B207C871-9E53-4403-8068-A5837CFBCBDF}" destId="{D1D30170-2032-4CB6-A8B4-CC898DF6C493}" srcOrd="0" destOrd="0" presId="urn:microsoft.com/office/officeart/2005/8/layout/cycle4"/>
    <dgm:cxn modelId="{E712994F-84D5-480D-AE60-DE4788CCCF3D}" type="presParOf" srcId="{D1D30170-2032-4CB6-A8B4-CC898DF6C493}" destId="{17B09289-8A0C-4738-9868-EA68B9DBD92B}" srcOrd="0" destOrd="0" presId="urn:microsoft.com/office/officeart/2005/8/layout/cycle4"/>
    <dgm:cxn modelId="{2F23EC0E-3D81-4C4F-9B5A-38D06FD26C3A}" type="presParOf" srcId="{17B09289-8A0C-4738-9868-EA68B9DBD92B}" destId="{F441CA74-A96D-4EC5-A96D-8BF3B16DE66A}" srcOrd="0" destOrd="0" presId="urn:microsoft.com/office/officeart/2005/8/layout/cycle4"/>
    <dgm:cxn modelId="{378DBBFE-B5D3-40EF-8167-CF0D1891DA32}" type="presParOf" srcId="{17B09289-8A0C-4738-9868-EA68B9DBD92B}" destId="{130D7351-A622-4C34-AA17-06B6172FE173}" srcOrd="1" destOrd="0" presId="urn:microsoft.com/office/officeart/2005/8/layout/cycle4"/>
    <dgm:cxn modelId="{78F1859E-689F-4369-B244-2F4B9B0ECBC9}" type="presParOf" srcId="{D1D30170-2032-4CB6-A8B4-CC898DF6C493}" destId="{6355F464-FB57-4ED0-B318-FA0A7BE1CB38}" srcOrd="1" destOrd="0" presId="urn:microsoft.com/office/officeart/2005/8/layout/cycle4"/>
    <dgm:cxn modelId="{31C31478-9808-41BF-AA7F-14EF20A8FCBB}" type="presParOf" srcId="{6355F464-FB57-4ED0-B318-FA0A7BE1CB38}" destId="{93AC33FD-C4B1-4C20-837D-FBEB29460C95}" srcOrd="0" destOrd="0" presId="urn:microsoft.com/office/officeart/2005/8/layout/cycle4"/>
    <dgm:cxn modelId="{CEBA1C7E-ED33-41E5-8878-A0DA5DA24CFC}" type="presParOf" srcId="{6355F464-FB57-4ED0-B318-FA0A7BE1CB38}" destId="{352AB89A-33B7-4E89-B0A7-76188A39FFF4}" srcOrd="1" destOrd="0" presId="urn:microsoft.com/office/officeart/2005/8/layout/cycle4"/>
    <dgm:cxn modelId="{E607AD1B-2D9F-4EC0-85FA-8C27C7C1956A}" type="presParOf" srcId="{D1D30170-2032-4CB6-A8B4-CC898DF6C493}" destId="{FBEB29EA-63D6-44FE-ADAB-F8BFE0707DB1}" srcOrd="2" destOrd="0" presId="urn:microsoft.com/office/officeart/2005/8/layout/cycle4"/>
    <dgm:cxn modelId="{48ECE518-9283-4CE6-BC40-CD526D83AE54}" type="presParOf" srcId="{FBEB29EA-63D6-44FE-ADAB-F8BFE0707DB1}" destId="{6F31F92A-D403-40E9-8750-1E2C609584BB}" srcOrd="0" destOrd="0" presId="urn:microsoft.com/office/officeart/2005/8/layout/cycle4"/>
    <dgm:cxn modelId="{B502AAD7-EF2A-477C-9E81-EEA9A23D9505}" type="presParOf" srcId="{FBEB29EA-63D6-44FE-ADAB-F8BFE0707DB1}" destId="{6F7E6F46-A864-4C7A-9637-8A3005BF51BE}" srcOrd="1" destOrd="0" presId="urn:microsoft.com/office/officeart/2005/8/layout/cycle4"/>
    <dgm:cxn modelId="{D380A59A-E913-4692-9D48-350A037C7F8A}" type="presParOf" srcId="{D1D30170-2032-4CB6-A8B4-CC898DF6C493}" destId="{F3D37AC9-C0F0-4722-9E9D-B57BCABE34CA}" srcOrd="3" destOrd="0" presId="urn:microsoft.com/office/officeart/2005/8/layout/cycle4"/>
    <dgm:cxn modelId="{1D5131C0-F122-402E-B5FD-04797E96F1C8}" type="presParOf" srcId="{F3D37AC9-C0F0-4722-9E9D-B57BCABE34CA}" destId="{40132729-AF13-4F51-94D5-0948A237F010}" srcOrd="0" destOrd="0" presId="urn:microsoft.com/office/officeart/2005/8/layout/cycle4"/>
    <dgm:cxn modelId="{DA0E9958-9FAA-4B4C-827D-12C5F4B6C701}" type="presParOf" srcId="{F3D37AC9-C0F0-4722-9E9D-B57BCABE34CA}" destId="{4BD6D049-2052-44F2-B085-00509422836E}" srcOrd="1" destOrd="0" presId="urn:microsoft.com/office/officeart/2005/8/layout/cycle4"/>
    <dgm:cxn modelId="{21004C21-5C3E-4900-BAEE-A2430780BF27}" type="presParOf" srcId="{D1D30170-2032-4CB6-A8B4-CC898DF6C493}" destId="{1E67C372-0299-4574-AB93-E58B96CCF5C4}" srcOrd="4" destOrd="0" presId="urn:microsoft.com/office/officeart/2005/8/layout/cycle4"/>
    <dgm:cxn modelId="{1C9E2315-9462-4F2C-8558-3FCFE588E842}" type="presParOf" srcId="{B207C871-9E53-4403-8068-A5837CFBCBDF}" destId="{C72700A2-4981-46FE-A5FC-70B575A3DA76}" srcOrd="1" destOrd="0" presId="urn:microsoft.com/office/officeart/2005/8/layout/cycle4"/>
    <dgm:cxn modelId="{91BCECC3-FD64-4947-8151-8CD56EF69698}" type="presParOf" srcId="{C72700A2-4981-46FE-A5FC-70B575A3DA76}" destId="{FC1392B0-5180-41DB-82EE-502EB631D118}" srcOrd="0" destOrd="0" presId="urn:microsoft.com/office/officeart/2005/8/layout/cycle4"/>
    <dgm:cxn modelId="{2030DBD8-C848-4342-A674-F991FB368AE5}" type="presParOf" srcId="{C72700A2-4981-46FE-A5FC-70B575A3DA76}" destId="{4178ECF5-B3EF-4719-9C0A-8BBC20F6DD38}" srcOrd="1" destOrd="0" presId="urn:microsoft.com/office/officeart/2005/8/layout/cycle4"/>
    <dgm:cxn modelId="{34008154-FE4B-40D6-81F1-B81646552396}" type="presParOf" srcId="{C72700A2-4981-46FE-A5FC-70B575A3DA76}" destId="{F429206F-0A2A-4F3F-ADF1-41EE021B70D1}" srcOrd="2" destOrd="0" presId="urn:microsoft.com/office/officeart/2005/8/layout/cycle4"/>
    <dgm:cxn modelId="{7D807F0F-DEDA-4AE3-9DF1-349E5DE39B71}" type="presParOf" srcId="{C72700A2-4981-46FE-A5FC-70B575A3DA76}" destId="{EB24716B-0E38-48A5-BA52-59735FC3EB74}" srcOrd="3" destOrd="0" presId="urn:microsoft.com/office/officeart/2005/8/layout/cycle4"/>
    <dgm:cxn modelId="{AEBDA7C4-F92A-4C8C-B58B-D8618FDDA8FB}" type="presParOf" srcId="{C72700A2-4981-46FE-A5FC-70B575A3DA76}" destId="{56F1C772-9FDC-436F-864D-26F248D1EA68}" srcOrd="4" destOrd="0" presId="urn:microsoft.com/office/officeart/2005/8/layout/cycle4"/>
    <dgm:cxn modelId="{DC66BCCC-878B-4CAB-8883-6EA98A7825E3}" type="presParOf" srcId="{B207C871-9E53-4403-8068-A5837CFBCBDF}" destId="{BE9DF6C1-DC46-4C85-A284-116E4BC41C54}" srcOrd="2" destOrd="0" presId="urn:microsoft.com/office/officeart/2005/8/layout/cycle4"/>
    <dgm:cxn modelId="{CA38445F-93A9-4271-B5B5-48EA9B10FA20}" type="presParOf" srcId="{B207C871-9E53-4403-8068-A5837CFBCBDF}" destId="{278C1648-5FA5-4E7E-9E12-FA6272BE74A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1F92A-D403-40E9-8750-1E2C609584BB}">
      <dsp:nvSpPr>
        <dsp:cNvPr id="0" name=""/>
        <dsp:cNvSpPr/>
      </dsp:nvSpPr>
      <dsp:spPr>
        <a:xfrm>
          <a:off x="6763944" y="2437494"/>
          <a:ext cx="3736591" cy="21147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Modelo de gestión Institucional y talento humano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Innovación Tecnológica.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Gestión de análisis de datos monitoreo y seguimiento institucional.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Posicionamiento de la Imagen Institucional.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800" b="1" kern="1200" dirty="0"/>
        </a:p>
      </dsp:txBody>
      <dsp:txXfrm>
        <a:off x="7931375" y="3012638"/>
        <a:ext cx="2522706" cy="1493163"/>
      </dsp:txXfrm>
    </dsp:sp>
    <dsp:sp modelId="{40132729-AF13-4F51-94D5-0948A237F010}">
      <dsp:nvSpPr>
        <dsp:cNvPr id="0" name=""/>
        <dsp:cNvSpPr/>
      </dsp:nvSpPr>
      <dsp:spPr>
        <a:xfrm>
          <a:off x="1031196" y="2452244"/>
          <a:ext cx="3397774" cy="19127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Modelo de atención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integral en salud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Gestión en inversión en equipamiento e infraestructura 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Establecer mecanismos de normativa interna y específica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3214" y="2972458"/>
        <a:ext cx="2294406" cy="1350551"/>
      </dsp:txXfrm>
    </dsp:sp>
    <dsp:sp modelId="{93AC33FD-C4B1-4C20-837D-FBEB29460C95}">
      <dsp:nvSpPr>
        <dsp:cNvPr id="0" name=""/>
        <dsp:cNvSpPr/>
      </dsp:nvSpPr>
      <dsp:spPr>
        <a:xfrm>
          <a:off x="6924434" y="111597"/>
          <a:ext cx="3558254" cy="17258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400" b="1" kern="1200" dirty="0">
              <a:latin typeface="Arial" panose="020B0604020202020204" pitchFamily="34" charset="0"/>
              <a:cs typeface="Arial" panose="020B0604020202020204" pitchFamily="34" charset="0"/>
            </a:rPr>
            <a:t>Sostenibilidad Financiera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Optimización con Gestión de Calidad.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400" b="1" kern="1200" dirty="0">
              <a:latin typeface="Arial" panose="020B0604020202020204" pitchFamily="34" charset="0"/>
              <a:cs typeface="Arial" panose="020B0604020202020204" pitchFamily="34" charset="0"/>
            </a:rPr>
            <a:t>Venta de Servicios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800" b="1" kern="1200" dirty="0"/>
        </a:p>
      </dsp:txBody>
      <dsp:txXfrm>
        <a:off x="8029823" y="149509"/>
        <a:ext cx="2414953" cy="1218596"/>
      </dsp:txXfrm>
    </dsp:sp>
    <dsp:sp modelId="{F441CA74-A96D-4EC5-A96D-8BF3B16DE66A}">
      <dsp:nvSpPr>
        <dsp:cNvPr id="0" name=""/>
        <dsp:cNvSpPr/>
      </dsp:nvSpPr>
      <dsp:spPr>
        <a:xfrm>
          <a:off x="1079803" y="166836"/>
          <a:ext cx="3807130" cy="17860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BO" sz="8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Estrategias de promoción y prevención en salud.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1400" b="1" kern="1200" dirty="0">
              <a:latin typeface="Arial" panose="020B0604020202020204" pitchFamily="34" charset="0"/>
              <a:cs typeface="Arial" panose="020B0604020202020204" pitchFamily="34" charset="0"/>
            </a:rPr>
            <a:t>Satisfacción del Asegurado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Sistema de Gestión de Calidad 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Salud ocupacional y de seguridad industrial</a:t>
          </a:r>
          <a:endParaRPr lang="es-BO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9036" y="206069"/>
        <a:ext cx="2586525" cy="1261042"/>
      </dsp:txXfrm>
    </dsp:sp>
    <dsp:sp modelId="{FC1392B0-5180-41DB-82EE-502EB631D118}">
      <dsp:nvSpPr>
        <dsp:cNvPr id="0" name=""/>
        <dsp:cNvSpPr/>
      </dsp:nvSpPr>
      <dsp:spPr>
        <a:xfrm>
          <a:off x="3748837" y="299312"/>
          <a:ext cx="1961556" cy="1961556"/>
        </a:xfrm>
        <a:prstGeom prst="pieWedge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Perspectiva de asegurados</a:t>
          </a:r>
          <a:endParaRPr lang="es-BO" sz="1400" b="1" kern="1200" dirty="0"/>
        </a:p>
      </dsp:txBody>
      <dsp:txXfrm>
        <a:off x="4323363" y="873838"/>
        <a:ext cx="1387030" cy="1387030"/>
      </dsp:txXfrm>
    </dsp:sp>
    <dsp:sp modelId="{4178ECF5-B3EF-4719-9C0A-8BBC20F6DD38}">
      <dsp:nvSpPr>
        <dsp:cNvPr id="0" name=""/>
        <dsp:cNvSpPr/>
      </dsp:nvSpPr>
      <dsp:spPr>
        <a:xfrm rot="5400000">
          <a:off x="5800996" y="299312"/>
          <a:ext cx="1961556" cy="1961556"/>
        </a:xfrm>
        <a:prstGeom prst="pieWedge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Perspectiva financiera</a:t>
          </a:r>
          <a:endParaRPr lang="es-BO" sz="1400" b="1" kern="1200" dirty="0"/>
        </a:p>
      </dsp:txBody>
      <dsp:txXfrm rot="-5400000">
        <a:off x="5800996" y="873838"/>
        <a:ext cx="1387030" cy="1387030"/>
      </dsp:txXfrm>
    </dsp:sp>
    <dsp:sp modelId="{F429206F-0A2A-4F3F-ADF1-41EE021B70D1}">
      <dsp:nvSpPr>
        <dsp:cNvPr id="0" name=""/>
        <dsp:cNvSpPr/>
      </dsp:nvSpPr>
      <dsp:spPr>
        <a:xfrm rot="10800000">
          <a:off x="5800996" y="2351472"/>
          <a:ext cx="1961556" cy="1961556"/>
        </a:xfrm>
        <a:prstGeom prst="pieWedge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Perspectiva aprendizaje crecimiento y desarrollo institucional</a:t>
          </a:r>
          <a:endParaRPr lang="es-BO" sz="1400" b="1" kern="1200" dirty="0"/>
        </a:p>
      </dsp:txBody>
      <dsp:txXfrm rot="10800000">
        <a:off x="5800996" y="2351472"/>
        <a:ext cx="1387030" cy="1387030"/>
      </dsp:txXfrm>
    </dsp:sp>
    <dsp:sp modelId="{EB24716B-0E38-48A5-BA52-59735FC3EB74}">
      <dsp:nvSpPr>
        <dsp:cNvPr id="0" name=""/>
        <dsp:cNvSpPr/>
      </dsp:nvSpPr>
      <dsp:spPr>
        <a:xfrm rot="16200000">
          <a:off x="3748837" y="2351472"/>
          <a:ext cx="1961556" cy="1961556"/>
        </a:xfrm>
        <a:prstGeom prst="pieWedge">
          <a:avLst/>
        </a:prstGeom>
        <a:gradFill rotWithShape="1">
          <a:gsLst>
            <a:gs pos="0">
              <a:schemeClr val="dk1">
                <a:tint val="94000"/>
                <a:satMod val="103000"/>
                <a:lumMod val="102000"/>
              </a:schemeClr>
            </a:gs>
            <a:gs pos="50000">
              <a:schemeClr val="dk1">
                <a:shade val="100000"/>
                <a:satMod val="110000"/>
                <a:lumMod val="100000"/>
              </a:schemeClr>
            </a:gs>
            <a:gs pos="100000">
              <a:schemeClr val="dk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Perspectiva de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procesos internos</a:t>
          </a:r>
          <a:endParaRPr lang="es-BO" sz="1400" b="1" kern="1200" dirty="0"/>
        </a:p>
      </dsp:txBody>
      <dsp:txXfrm rot="5400000">
        <a:off x="4323363" y="2351472"/>
        <a:ext cx="1387030" cy="1387030"/>
      </dsp:txXfrm>
    </dsp:sp>
    <dsp:sp modelId="{BE9DF6C1-DC46-4C85-A284-116E4BC41C54}">
      <dsp:nvSpPr>
        <dsp:cNvPr id="0" name=""/>
        <dsp:cNvSpPr/>
      </dsp:nvSpPr>
      <dsp:spPr>
        <a:xfrm>
          <a:off x="5417066" y="345310"/>
          <a:ext cx="677257" cy="588919"/>
        </a:xfrm>
        <a:prstGeom prst="circularArrow">
          <a:avLst/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278C1648-5FA5-4E7E-9E12-FA6272BE74A2}">
      <dsp:nvSpPr>
        <dsp:cNvPr id="0" name=""/>
        <dsp:cNvSpPr/>
      </dsp:nvSpPr>
      <dsp:spPr>
        <a:xfrm rot="10800000">
          <a:off x="5417066" y="3604142"/>
          <a:ext cx="677257" cy="588919"/>
        </a:xfrm>
        <a:prstGeom prst="circularArrow">
          <a:avLst/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0.71654</cdr:x>
      <cdr:y>0.23042</cdr:y>
    </cdr:from>
    <cdr:to>
      <cdr:x>0.8351</cdr:x>
      <cdr:y>0.32798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673417" y="945004"/>
          <a:ext cx="60785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43</a:t>
          </a:r>
          <a:r>
            <a:rPr lang="es-E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</a:p>
      </cdr:txBody>
    </cdr:sp>
  </cdr:relSizeAnchor>
  <cdr:relSizeAnchor xmlns:cdr="http://schemas.openxmlformats.org/drawingml/2006/chartDrawing">
    <cdr:from>
      <cdr:x>0.17849</cdr:x>
      <cdr:y>0.24491</cdr:y>
    </cdr:from>
    <cdr:to>
      <cdr:x>0.29705</cdr:x>
      <cdr:y>0.34247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915030" y="1004431"/>
          <a:ext cx="60785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57</a:t>
          </a:r>
          <a:r>
            <a:rPr lang="es-ES" sz="20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8104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9887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8146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71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3738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8389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8765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4451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6139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608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013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5837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744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8816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8872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522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5148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E5CA-DB86-44E5-A8FF-CF767DD29F57}" type="datetimeFigureOut">
              <a:rPr lang="es-BO" smtClean="0"/>
              <a:t>13/3/2025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FC32-F38B-49A9-A6AA-3563090A76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00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2B8FB41-752C-4418-A5DE-94E22F6D4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852" y="4834359"/>
            <a:ext cx="8144134" cy="1117687"/>
          </a:xfrm>
        </p:spPr>
        <p:txBody>
          <a:bodyPr/>
          <a:lstStyle/>
          <a:p>
            <a:r>
              <a:rPr lang="es-ES" sz="3200" b="1" dirty="0">
                <a:solidFill>
                  <a:srgbClr val="002060"/>
                </a:solidFill>
              </a:rPr>
              <a:t>REGIONAL SUCRE</a:t>
            </a:r>
            <a:endParaRPr lang="es-BO" sz="3200" b="1" dirty="0">
              <a:solidFill>
                <a:srgbClr val="002060"/>
              </a:solidFill>
            </a:endParaRPr>
          </a:p>
          <a:p>
            <a:endParaRPr lang="es-BO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84E9CA6-E4FE-4D43-A34B-C71ED9680D87}"/>
              </a:ext>
            </a:extLst>
          </p:cNvPr>
          <p:cNvSpPr txBox="1">
            <a:spLocks/>
          </p:cNvSpPr>
          <p:nvPr/>
        </p:nvSpPr>
        <p:spPr>
          <a:xfrm>
            <a:off x="327513" y="2684807"/>
            <a:ext cx="8496943" cy="13730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solidFill>
                  <a:srgbClr val="002060"/>
                </a:solidFill>
              </a:rPr>
              <a:t>RENDICION DE CUENTAS FINAL GESTION 2024</a:t>
            </a:r>
            <a:endParaRPr lang="es-BO" sz="4800" b="1" dirty="0">
              <a:solidFill>
                <a:srgbClr val="002060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3AC70B1-CE60-4D64-B29F-BD50F31AD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74" y="3461289"/>
            <a:ext cx="8144134" cy="1373070"/>
          </a:xfrm>
        </p:spPr>
        <p:txBody>
          <a:bodyPr/>
          <a:lstStyle/>
          <a:p>
            <a:r>
              <a:rPr lang="es-ES" sz="3200" b="1" dirty="0">
                <a:solidFill>
                  <a:srgbClr val="002060"/>
                </a:solidFill>
              </a:rPr>
              <a:t>CAJA DE SALUD DE CAMINOS Y R.A.</a:t>
            </a:r>
            <a:endParaRPr lang="es-BO" sz="3200" b="1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EE0C0F-4891-4964-AE7A-F5829A50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467"/>
          <a:stretch/>
        </p:blipFill>
        <p:spPr>
          <a:xfrm>
            <a:off x="9242331" y="140457"/>
            <a:ext cx="2851213" cy="3025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4FDF95-D08E-4A25-9EE6-383B00568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57" y="2482216"/>
            <a:ext cx="2734359" cy="17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5DAE5-96F2-43F0-92D5-9E10456D52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(PLANILLAS PRESUPUESTARIAS DE SUELDOS Y SALARIOS)</a:t>
            </a:r>
            <a:endParaRPr lang="es-BO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EB7DD-AE00-4DE2-8BC6-D198850F05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36800"/>
            <a:ext cx="9613900" cy="3598863"/>
          </a:xfrm>
        </p:spPr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A625B7-731C-4D90-9510-31A634DE4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15" name="Gráfico 14" descr="Niños con relleno sólido">
            <a:extLst>
              <a:ext uri="{FF2B5EF4-FFF2-40B4-BE49-F238E27FC236}">
                <a16:creationId xmlns:a16="http://schemas.microsoft.com/office/drawing/2014/main" id="{EB537F0A-A881-4B4D-8C41-534C4BCAA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8770" y="5844104"/>
            <a:ext cx="914400" cy="91440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D55442-B977-4CFC-A5B4-6C10948EA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3954"/>
              </p:ext>
            </p:extLst>
          </p:nvPr>
        </p:nvGraphicFramePr>
        <p:xfrm>
          <a:off x="680321" y="2164976"/>
          <a:ext cx="10911044" cy="4561676"/>
        </p:xfrm>
        <a:graphic>
          <a:graphicData uri="http://schemas.openxmlformats.org/drawingml/2006/table">
            <a:tbl>
              <a:tblPr firstRow="1" firstCol="1" bandRow="1"/>
              <a:tblGrid>
                <a:gridCol w="2627655">
                  <a:extLst>
                    <a:ext uri="{9D8B030D-6E8A-4147-A177-3AD203B41FA5}">
                      <a16:colId xmlns:a16="http://schemas.microsoft.com/office/drawing/2014/main" val="949011781"/>
                    </a:ext>
                  </a:extLst>
                </a:gridCol>
                <a:gridCol w="2608730">
                  <a:extLst>
                    <a:ext uri="{9D8B030D-6E8A-4147-A177-3AD203B41FA5}">
                      <a16:colId xmlns:a16="http://schemas.microsoft.com/office/drawing/2014/main" val="157940872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val="4116211019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val="4248124556"/>
                    </a:ext>
                  </a:extLst>
                </a:gridCol>
                <a:gridCol w="1582707">
                  <a:extLst>
                    <a:ext uri="{9D8B030D-6E8A-4147-A177-3AD203B41FA5}">
                      <a16:colId xmlns:a16="http://schemas.microsoft.com/office/drawing/2014/main" val="1630006551"/>
                    </a:ext>
                  </a:extLst>
                </a:gridCol>
                <a:gridCol w="945340">
                  <a:extLst>
                    <a:ext uri="{9D8B030D-6E8A-4147-A177-3AD203B41FA5}">
                      <a16:colId xmlns:a16="http://schemas.microsoft.com/office/drawing/2014/main" val="2612993753"/>
                    </a:ext>
                  </a:extLst>
                </a:gridCol>
              </a:tblGrid>
              <a:tr h="79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DESCRIPCION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PRESUPUESTO  INICIAL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PRESUPUESTO VIGENTE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DEVENGADO (EJECUTADO)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B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97353"/>
                  </a:ext>
                </a:extLst>
              </a:tr>
              <a:tr h="133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SUELDO ITEM</a:t>
                      </a:r>
                      <a:endParaRPr lang="es-B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954 388.00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954 388.00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701 888.82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252 499.18</a:t>
                      </a:r>
                      <a:endParaRPr lang="es-B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73.54%</a:t>
                      </a:r>
                      <a:endParaRPr lang="es-B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33062"/>
                  </a:ext>
                </a:extLst>
              </a:tr>
              <a:tr h="133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SUELDO CONSULTORIA INDIVIDUAL DE LINEA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978 600.00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895 600.00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886 466.50</a:t>
                      </a:r>
                      <a:endParaRPr lang="es-B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9 133.50</a:t>
                      </a:r>
                      <a:endParaRPr lang="es-BO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98.98%</a:t>
                      </a:r>
                      <a:endParaRPr lang="es-BO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13134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B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FUENTE: REPORTE SIGEP (ADMINISTRACION)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B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B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5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7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9788C-25BD-4D35-BA37-1FC998A007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QUE REGULAN EL FUNCIONAMIENTO DE LA INSTITUCION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FF760-FE22-4BF6-B8C6-19A54341D4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0301" y="2256117"/>
            <a:ext cx="9613900" cy="3598863"/>
          </a:xfrm>
        </p:spPr>
        <p:txBody>
          <a:bodyPr/>
          <a:lstStyle/>
          <a:p>
            <a:pPr algn="ctr"/>
            <a:r>
              <a:rPr lang="es-ES" dirty="0"/>
              <a:t>EL MINISTERIO DE SALUD MEDIANTE LA AUTORIDAD DE SUPERVISIÓN DE LA SEGURIDAD SOCIAL DE CORTO PLAZO ASUSS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C69C47-0D43-46A5-B929-8427516FD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5124" name="Picture 4" descr="Portal de la Comunidad ASUSS">
            <a:extLst>
              <a:ext uri="{FF2B5EF4-FFF2-40B4-BE49-F238E27FC236}">
                <a16:creationId xmlns:a16="http://schemas.microsoft.com/office/drawing/2014/main" id="{67D5A186-FBCB-4414-BA9C-7F63EBFB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03" y="5143177"/>
            <a:ext cx="6355695" cy="14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7497916-2737-46A8-9699-B1ACED7809A2}"/>
              </a:ext>
            </a:extLst>
          </p:cNvPr>
          <p:cNvSpPr/>
          <p:nvPr/>
        </p:nvSpPr>
        <p:spPr>
          <a:xfrm>
            <a:off x="583489" y="3297707"/>
            <a:ext cx="2397347" cy="1726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HABILITADO</a:t>
            </a:r>
          </a:p>
          <a:p>
            <a:pPr algn="ctr"/>
            <a:r>
              <a:rPr lang="es-ES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99,82%</a:t>
            </a:r>
            <a:endParaRPr lang="es-BO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26EDF05-39F2-4111-8389-67ABC8B5EAF2}"/>
              </a:ext>
            </a:extLst>
          </p:cNvPr>
          <p:cNvSpPr/>
          <p:nvPr/>
        </p:nvSpPr>
        <p:spPr>
          <a:xfrm>
            <a:off x="9545527" y="3321716"/>
            <a:ext cx="2397347" cy="17261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Berlin Sans FB Demi" panose="020E0802020502020306" pitchFamily="34" charset="0"/>
              </a:rPr>
              <a:t>ACREDITADO</a:t>
            </a:r>
          </a:p>
          <a:p>
            <a:pPr algn="ctr"/>
            <a:r>
              <a:rPr lang="es-ES" dirty="0">
                <a:solidFill>
                  <a:srgbClr val="002060"/>
                </a:solidFill>
                <a:latin typeface="Berlin Sans FB Demi" panose="020E0802020502020306" pitchFamily="34" charset="0"/>
              </a:rPr>
              <a:t>100%</a:t>
            </a:r>
            <a:endParaRPr lang="es-BO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2E263D-441A-45FA-972E-5D0C3D86C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85" b="90152" l="9132" r="90569">
                        <a14:foregroundMark x1="28443" y1="14242" x2="28443" y2="14242"/>
                        <a14:foregroundMark x1="28593" y1="14242" x2="18862" y2="23030"/>
                        <a14:foregroundMark x1="18862" y1="23030" x2="12126" y2="44848"/>
                        <a14:foregroundMark x1="12126" y1="44848" x2="19760" y2="47879"/>
                        <a14:foregroundMark x1="19760" y1="47879" x2="41766" y2="32727"/>
                        <a14:foregroundMark x1="41766" y1="32727" x2="50449" y2="31212"/>
                        <a14:foregroundMark x1="52844" y1="25303" x2="34132" y2="32424"/>
                        <a14:foregroundMark x1="34132" y1="32424" x2="11826" y2="50455"/>
                        <a14:foregroundMark x1="11826" y1="50455" x2="10479" y2="55000"/>
                        <a14:foregroundMark x1="13623" y1="35909" x2="9880" y2="59394"/>
                        <a14:foregroundMark x1="9880" y1="59394" x2="11377" y2="67273"/>
                        <a14:foregroundMark x1="11377" y1="67273" x2="12425" y2="68182"/>
                        <a14:foregroundMark x1="14222" y1="69545" x2="30689" y2="81364"/>
                        <a14:foregroundMark x1="30689" y1="81364" x2="61377" y2="88485"/>
                        <a14:foregroundMark x1="61377" y1="88485" x2="66916" y2="88182"/>
                        <a14:foregroundMark x1="67216" y1="85152" x2="40719" y2="87879"/>
                        <a14:foregroundMark x1="40719" y1="87879" x2="32934" y2="86818"/>
                        <a14:foregroundMark x1="32934" y1="86818" x2="26497" y2="80758"/>
                        <a14:foregroundMark x1="21707" y1="76667" x2="26796" y2="83030"/>
                        <a14:foregroundMark x1="26796" y1="83030" x2="26796" y2="83333"/>
                        <a14:foregroundMark x1="9431" y1="47727" x2="14812" y2="25801"/>
                        <a14:foregroundMark x1="26048" y1="17727" x2="56587" y2="10455"/>
                        <a14:foregroundMark x1="56587" y1="10455" x2="64820" y2="10303"/>
                        <a14:foregroundMark x1="64820" y1="10303" x2="64970" y2="10455"/>
                        <a14:foregroundMark x1="60030" y1="10000" x2="39970" y2="9242"/>
                        <a14:foregroundMark x1="63772" y1="9545" x2="77545" y2="21212"/>
                        <a14:foregroundMark x1="77545" y1="21212" x2="87874" y2="38182"/>
                        <a14:foregroundMark x1="87874" y1="38182" x2="90569" y2="54242"/>
                        <a14:foregroundMark x1="43563" y1="8636" x2="32036" y2="11818"/>
                        <a14:foregroundMark x1="32036" y1="11818" x2="27844" y2="14697"/>
                        <a14:foregroundMark x1="60629" y1="90152" x2="47754" y2="90152"/>
                        <a14:backgroundMark x1="14521" y1="24394" x2="14521" y2="24394"/>
                        <a14:backgroundMark x1="14820" y1="24394" x2="14820" y2="24394"/>
                        <a14:backgroundMark x1="14820" y1="24394" x2="15269" y2="23333"/>
                        <a14:backgroundMark x1="15719" y1="23182" x2="14072" y2="25303"/>
                        <a14:backgroundMark x1="55389" y1="93636" x2="51796" y2="93182"/>
                        <a14:backgroundMark x1="51796" y1="92879" x2="51796" y2="92879"/>
                        <a14:backgroundMark x1="51796" y1="92879" x2="52545" y2="93182"/>
                        <a14:backgroundMark x1="50599" y1="93030" x2="50150" y2="93485"/>
                        <a14:backgroundMark x1="51796" y1="93182" x2="48653" y2="92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498" y="2939220"/>
            <a:ext cx="2636688" cy="26051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0BF4BD-C727-4C4B-90D5-E90D35970B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9" b="94626" l="9725" r="89725">
                        <a14:foregroundMark x1="49541" y1="17290" x2="32477" y2="66822"/>
                        <a14:foregroundMark x1="41468" y1="89486" x2="51501" y2="92129"/>
                        <a14:foregroundMark x1="49908" y1="91589" x2="43486" y2="94626"/>
                        <a14:backgroundMark x1="58165" y1="92757" x2="52661" y2="94159"/>
                      </a14:backgroundRemoval>
                    </a14:imgEffect>
                  </a14:imgLayer>
                </a14:imgProps>
              </a:ext>
            </a:extLst>
          </a:blip>
          <a:srcRect l="8916" r="21682"/>
          <a:stretch/>
        </p:blipFill>
        <p:spPr>
          <a:xfrm>
            <a:off x="6461853" y="2825228"/>
            <a:ext cx="2403006" cy="27191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724506-09F4-4AF1-BC14-07BE41D22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77" y="4607321"/>
            <a:ext cx="1333780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CDC-88F5-4005-A2C6-3353CE0F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9" y="753228"/>
            <a:ext cx="10180163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OBJETIVOS ESTRATEGICOS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B3C850-1520-4A39-9E09-CBE7119AE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BF115459-C4EA-43D3-9A63-DABDCDB01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650571"/>
              </p:ext>
            </p:extLst>
          </p:nvPr>
        </p:nvGraphicFramePr>
        <p:xfrm>
          <a:off x="134472" y="2017058"/>
          <a:ext cx="11511390" cy="461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2BA1F74D-725C-4B59-8910-F03CEA731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65" y="3832890"/>
            <a:ext cx="1258205" cy="785827"/>
          </a:xfrm>
          <a:prstGeom prst="rect">
            <a:avLst/>
          </a:prstGeom>
        </p:spPr>
      </p:pic>
      <p:pic>
        <p:nvPicPr>
          <p:cNvPr id="18" name="Gráfico 17" descr="Crecimiento empresarial con relleno sólido">
            <a:extLst>
              <a:ext uri="{FF2B5EF4-FFF2-40B4-BE49-F238E27FC236}">
                <a16:creationId xmlns:a16="http://schemas.microsoft.com/office/drawing/2014/main" id="{53E67382-0595-484F-867C-624764AB40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8600" y="2017058"/>
            <a:ext cx="914400" cy="914400"/>
          </a:xfrm>
          <a:prstGeom prst="rect">
            <a:avLst/>
          </a:prstGeom>
        </p:spPr>
      </p:pic>
      <p:pic>
        <p:nvPicPr>
          <p:cNvPr id="20" name="Gráfico 19" descr="Gráfico de barras con tendencia alcista con relleno sólido">
            <a:extLst>
              <a:ext uri="{FF2B5EF4-FFF2-40B4-BE49-F238E27FC236}">
                <a16:creationId xmlns:a16="http://schemas.microsoft.com/office/drawing/2014/main" id="{87FB52A4-8AA6-4AEE-9BE4-4E1D005723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39002" y="2129128"/>
            <a:ext cx="914400" cy="914400"/>
          </a:xfrm>
          <a:prstGeom prst="rect">
            <a:avLst/>
          </a:prstGeom>
        </p:spPr>
      </p:pic>
      <p:pic>
        <p:nvPicPr>
          <p:cNvPr id="22" name="Gráfico 21" descr="Aula de clases con relleno sólido">
            <a:extLst>
              <a:ext uri="{FF2B5EF4-FFF2-40B4-BE49-F238E27FC236}">
                <a16:creationId xmlns:a16="http://schemas.microsoft.com/office/drawing/2014/main" id="{207A9176-7BF6-4264-82A5-C20DE2331E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9002" y="5647572"/>
            <a:ext cx="914400" cy="914400"/>
          </a:xfrm>
          <a:prstGeom prst="rect">
            <a:avLst/>
          </a:prstGeom>
        </p:spPr>
      </p:pic>
      <p:pic>
        <p:nvPicPr>
          <p:cNvPr id="24" name="Gráfico 23" descr="Médico con relleno sólido">
            <a:extLst>
              <a:ext uri="{FF2B5EF4-FFF2-40B4-BE49-F238E27FC236}">
                <a16:creationId xmlns:a16="http://schemas.microsoft.com/office/drawing/2014/main" id="{8AF363A1-8627-4760-B2F5-8745ADF2EA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81400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E5250-9850-4C24-954A-B26B7EE37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902" y="149236"/>
            <a:ext cx="9613900" cy="10810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ESTABLECIDOS EN EL POA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3B2444-0566-4EE0-9D64-9BD76FB8A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sp>
        <p:nvSpPr>
          <p:cNvPr id="5" name="Google Shape;261;p16">
            <a:extLst>
              <a:ext uri="{FF2B5EF4-FFF2-40B4-BE49-F238E27FC236}">
                <a16:creationId xmlns:a16="http://schemas.microsoft.com/office/drawing/2014/main" id="{20034D72-C135-4086-8D5F-68D3859FF6E2}"/>
              </a:ext>
            </a:extLst>
          </p:cNvPr>
          <p:cNvSpPr/>
          <p:nvPr/>
        </p:nvSpPr>
        <p:spPr>
          <a:xfrm>
            <a:off x="4983162" y="1999797"/>
            <a:ext cx="1579562" cy="609600"/>
          </a:xfrm>
          <a:custGeom>
            <a:avLst/>
            <a:gdLst/>
            <a:ahLst/>
            <a:cxnLst/>
            <a:rect l="l" t="t" r="r" b="b"/>
            <a:pathLst>
              <a:path w="377" h="145" extrusionOk="0">
                <a:moveTo>
                  <a:pt x="0" y="145"/>
                </a:moveTo>
                <a:cubicBezTo>
                  <a:pt x="377" y="145"/>
                  <a:pt x="377" y="145"/>
                  <a:pt x="377" y="145"/>
                </a:cubicBezTo>
                <a:cubicBezTo>
                  <a:pt x="377" y="136"/>
                  <a:pt x="377" y="125"/>
                  <a:pt x="377" y="113"/>
                </a:cubicBezTo>
                <a:cubicBezTo>
                  <a:pt x="377" y="98"/>
                  <a:pt x="373" y="60"/>
                  <a:pt x="341" y="29"/>
                </a:cubicBezTo>
                <a:cubicBezTo>
                  <a:pt x="312" y="2"/>
                  <a:pt x="270" y="0"/>
                  <a:pt x="261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lnTo>
                  <a:pt x="0" y="145"/>
                </a:ln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59;p16">
            <a:extLst>
              <a:ext uri="{FF2B5EF4-FFF2-40B4-BE49-F238E27FC236}">
                <a16:creationId xmlns:a16="http://schemas.microsoft.com/office/drawing/2014/main" id="{ABCA9355-28D1-421E-A565-70C7C90592C6}"/>
              </a:ext>
            </a:extLst>
          </p:cNvPr>
          <p:cNvSpPr/>
          <p:nvPr/>
        </p:nvSpPr>
        <p:spPr>
          <a:xfrm>
            <a:off x="4278312" y="2701472"/>
            <a:ext cx="1446212" cy="998537"/>
          </a:xfrm>
          <a:custGeom>
            <a:avLst/>
            <a:gdLst/>
            <a:ahLst/>
            <a:cxnLst/>
            <a:rect l="l" t="t" r="r" b="b"/>
            <a:pathLst>
              <a:path w="345" h="238" extrusionOk="0">
                <a:moveTo>
                  <a:pt x="0" y="238"/>
                </a:moveTo>
                <a:cubicBezTo>
                  <a:pt x="4" y="232"/>
                  <a:pt x="9" y="225"/>
                  <a:pt x="14" y="220"/>
                </a:cubicBezTo>
                <a:cubicBezTo>
                  <a:pt x="50" y="181"/>
                  <a:pt x="96" y="177"/>
                  <a:pt x="114" y="177"/>
                </a:cubicBezTo>
                <a:cubicBezTo>
                  <a:pt x="135" y="177"/>
                  <a:pt x="156" y="177"/>
                  <a:pt x="157" y="177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345" y="0"/>
                  <a:pt x="345" y="0"/>
                  <a:pt x="345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0" y="53"/>
                  <a:pt x="0" y="120"/>
                </a:cubicBezTo>
                <a:lnTo>
                  <a:pt x="0" y="238"/>
                </a:lnTo>
                <a:close/>
              </a:path>
            </a:pathLst>
          </a:custGeom>
          <a:solidFill>
            <a:srgbClr val="64DA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2;p16">
            <a:extLst>
              <a:ext uri="{FF2B5EF4-FFF2-40B4-BE49-F238E27FC236}">
                <a16:creationId xmlns:a16="http://schemas.microsoft.com/office/drawing/2014/main" id="{32789DC9-CF90-4859-B59C-5FEB268FD6BA}"/>
              </a:ext>
            </a:extLst>
          </p:cNvPr>
          <p:cNvSpPr/>
          <p:nvPr/>
        </p:nvSpPr>
        <p:spPr>
          <a:xfrm>
            <a:off x="4278312" y="3534909"/>
            <a:ext cx="608012" cy="1582737"/>
          </a:xfrm>
          <a:custGeom>
            <a:avLst/>
            <a:gdLst/>
            <a:ahLst/>
            <a:cxnLst/>
            <a:rect l="l" t="t" r="r" b="b"/>
            <a:pathLst>
              <a:path w="145" h="377" extrusionOk="0">
                <a:moveTo>
                  <a:pt x="0" y="258"/>
                </a:moveTo>
                <a:cubicBezTo>
                  <a:pt x="0" y="324"/>
                  <a:pt x="54" y="377"/>
                  <a:pt x="120" y="377"/>
                </a:cubicBezTo>
                <a:cubicBezTo>
                  <a:pt x="145" y="377"/>
                  <a:pt x="145" y="377"/>
                  <a:pt x="145" y="377"/>
                </a:cubicBezTo>
                <a:cubicBezTo>
                  <a:pt x="145" y="0"/>
                  <a:pt x="145" y="0"/>
                  <a:pt x="145" y="0"/>
                </a:cubicBezTo>
                <a:cubicBezTo>
                  <a:pt x="137" y="0"/>
                  <a:pt x="126" y="0"/>
                  <a:pt x="114" y="0"/>
                </a:cubicBezTo>
                <a:cubicBezTo>
                  <a:pt x="99" y="0"/>
                  <a:pt x="61" y="4"/>
                  <a:pt x="30" y="36"/>
                </a:cubicBezTo>
                <a:cubicBezTo>
                  <a:pt x="3" y="66"/>
                  <a:pt x="1" y="108"/>
                  <a:pt x="0" y="116"/>
                </a:cubicBezTo>
                <a:lnTo>
                  <a:pt x="0" y="258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0;p16">
            <a:extLst>
              <a:ext uri="{FF2B5EF4-FFF2-40B4-BE49-F238E27FC236}">
                <a16:creationId xmlns:a16="http://schemas.microsoft.com/office/drawing/2014/main" id="{8AB53583-2115-4B84-AA4A-58D12CF303C4}"/>
              </a:ext>
            </a:extLst>
          </p:cNvPr>
          <p:cNvSpPr/>
          <p:nvPr/>
        </p:nvSpPr>
        <p:spPr>
          <a:xfrm>
            <a:off x="4983162" y="4374697"/>
            <a:ext cx="996950" cy="1447800"/>
          </a:xfrm>
          <a:custGeom>
            <a:avLst/>
            <a:gdLst/>
            <a:ahLst/>
            <a:cxnLst/>
            <a:rect l="l" t="t" r="r" b="b"/>
            <a:pathLst>
              <a:path w="238" h="345" extrusionOk="0">
                <a:moveTo>
                  <a:pt x="119" y="345"/>
                </a:moveTo>
                <a:cubicBezTo>
                  <a:pt x="238" y="345"/>
                  <a:pt x="238" y="345"/>
                  <a:pt x="238" y="345"/>
                </a:cubicBezTo>
                <a:cubicBezTo>
                  <a:pt x="231" y="341"/>
                  <a:pt x="225" y="336"/>
                  <a:pt x="220" y="331"/>
                </a:cubicBezTo>
                <a:cubicBezTo>
                  <a:pt x="181" y="295"/>
                  <a:pt x="177" y="249"/>
                  <a:pt x="177" y="231"/>
                </a:cubicBezTo>
                <a:cubicBezTo>
                  <a:pt x="177" y="210"/>
                  <a:pt x="177" y="189"/>
                  <a:pt x="177" y="189"/>
                </a:cubicBezTo>
                <a:cubicBezTo>
                  <a:pt x="177" y="0"/>
                  <a:pt x="177" y="0"/>
                  <a:pt x="17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91"/>
                  <a:pt x="53" y="345"/>
                  <a:pt x="119" y="345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p16">
            <a:extLst>
              <a:ext uri="{FF2B5EF4-FFF2-40B4-BE49-F238E27FC236}">
                <a16:creationId xmlns:a16="http://schemas.microsoft.com/office/drawing/2014/main" id="{58E4F40A-7A8E-4710-8205-3F84BE098A43}"/>
              </a:ext>
            </a:extLst>
          </p:cNvPr>
          <p:cNvSpPr/>
          <p:nvPr/>
        </p:nvSpPr>
        <p:spPr>
          <a:xfrm>
            <a:off x="5816600" y="5212897"/>
            <a:ext cx="1581150" cy="609600"/>
          </a:xfrm>
          <a:custGeom>
            <a:avLst/>
            <a:gdLst/>
            <a:ahLst/>
            <a:cxnLst/>
            <a:rect l="l" t="t" r="r" b="b"/>
            <a:pathLst>
              <a:path w="377" h="145" extrusionOk="0">
                <a:moveTo>
                  <a:pt x="37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19"/>
                  <a:pt x="0" y="31"/>
                </a:cubicBezTo>
                <a:cubicBezTo>
                  <a:pt x="0" y="46"/>
                  <a:pt x="4" y="85"/>
                  <a:pt x="36" y="115"/>
                </a:cubicBezTo>
                <a:cubicBezTo>
                  <a:pt x="65" y="143"/>
                  <a:pt x="107" y="145"/>
                  <a:pt x="116" y="145"/>
                </a:cubicBezTo>
                <a:cubicBezTo>
                  <a:pt x="258" y="145"/>
                  <a:pt x="258" y="145"/>
                  <a:pt x="258" y="145"/>
                </a:cubicBezTo>
                <a:cubicBezTo>
                  <a:pt x="324" y="145"/>
                  <a:pt x="377" y="91"/>
                  <a:pt x="377" y="25"/>
                </a:cubicBezTo>
                <a:lnTo>
                  <a:pt x="377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7;p16">
            <a:extLst>
              <a:ext uri="{FF2B5EF4-FFF2-40B4-BE49-F238E27FC236}">
                <a16:creationId xmlns:a16="http://schemas.microsoft.com/office/drawing/2014/main" id="{A568920F-016D-40C0-A938-BA3A8E61BA54}"/>
              </a:ext>
            </a:extLst>
          </p:cNvPr>
          <p:cNvSpPr/>
          <p:nvPr/>
        </p:nvSpPr>
        <p:spPr>
          <a:xfrm>
            <a:off x="6656387" y="4122284"/>
            <a:ext cx="1444625" cy="995362"/>
          </a:xfrm>
          <a:custGeom>
            <a:avLst/>
            <a:gdLst/>
            <a:ahLst/>
            <a:cxnLst/>
            <a:rect l="l" t="t" r="r" b="b"/>
            <a:pathLst>
              <a:path w="345" h="237" extrusionOk="0">
                <a:moveTo>
                  <a:pt x="345" y="0"/>
                </a:moveTo>
                <a:cubicBezTo>
                  <a:pt x="341" y="6"/>
                  <a:pt x="336" y="12"/>
                  <a:pt x="331" y="17"/>
                </a:cubicBezTo>
                <a:cubicBezTo>
                  <a:pt x="295" y="56"/>
                  <a:pt x="249" y="60"/>
                  <a:pt x="231" y="60"/>
                </a:cubicBezTo>
                <a:cubicBezTo>
                  <a:pt x="210" y="60"/>
                  <a:pt x="189" y="60"/>
                  <a:pt x="18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37"/>
                  <a:pt x="0" y="237"/>
                  <a:pt x="0" y="237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291" y="237"/>
                  <a:pt x="345" y="184"/>
                  <a:pt x="345" y="118"/>
                </a:cubicBezTo>
                <a:lnTo>
                  <a:pt x="345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8;p16">
            <a:extLst>
              <a:ext uri="{FF2B5EF4-FFF2-40B4-BE49-F238E27FC236}">
                <a16:creationId xmlns:a16="http://schemas.microsoft.com/office/drawing/2014/main" id="{BF2A3CF6-44E7-4428-8E4D-CD9F94793276}"/>
              </a:ext>
            </a:extLst>
          </p:cNvPr>
          <p:cNvSpPr/>
          <p:nvPr/>
        </p:nvSpPr>
        <p:spPr>
          <a:xfrm>
            <a:off x="7494587" y="2701472"/>
            <a:ext cx="606425" cy="1581150"/>
          </a:xfrm>
          <a:custGeom>
            <a:avLst/>
            <a:gdLst/>
            <a:ahLst/>
            <a:cxnLst/>
            <a:rect l="l" t="t" r="r" b="b"/>
            <a:pathLst>
              <a:path w="145" h="377" extrusionOk="0">
                <a:moveTo>
                  <a:pt x="145" y="120"/>
                </a:moveTo>
                <a:cubicBezTo>
                  <a:pt x="145" y="53"/>
                  <a:pt x="91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"/>
                  <a:pt x="0" y="377"/>
                  <a:pt x="0" y="377"/>
                </a:cubicBezTo>
                <a:cubicBezTo>
                  <a:pt x="8" y="377"/>
                  <a:pt x="19" y="377"/>
                  <a:pt x="31" y="377"/>
                </a:cubicBezTo>
                <a:cubicBezTo>
                  <a:pt x="46" y="377"/>
                  <a:pt x="84" y="373"/>
                  <a:pt x="115" y="341"/>
                </a:cubicBezTo>
                <a:cubicBezTo>
                  <a:pt x="142" y="312"/>
                  <a:pt x="144" y="270"/>
                  <a:pt x="145" y="261"/>
                </a:cubicBezTo>
                <a:lnTo>
                  <a:pt x="145" y="12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5;p16">
            <a:extLst>
              <a:ext uri="{FF2B5EF4-FFF2-40B4-BE49-F238E27FC236}">
                <a16:creationId xmlns:a16="http://schemas.microsoft.com/office/drawing/2014/main" id="{B665E062-392B-492B-92C2-6CBAA564FD1F}"/>
              </a:ext>
            </a:extLst>
          </p:cNvPr>
          <p:cNvSpPr/>
          <p:nvPr/>
        </p:nvSpPr>
        <p:spPr>
          <a:xfrm>
            <a:off x="6399212" y="1999797"/>
            <a:ext cx="998537" cy="1443037"/>
          </a:xfrm>
          <a:custGeom>
            <a:avLst/>
            <a:gdLst/>
            <a:ahLst/>
            <a:cxnLst/>
            <a:rect l="l" t="t" r="r" b="b"/>
            <a:pathLst>
              <a:path w="238" h="344" extrusionOk="0">
                <a:moveTo>
                  <a:pt x="238" y="344"/>
                </a:moveTo>
                <a:cubicBezTo>
                  <a:pt x="238" y="119"/>
                  <a:pt x="238" y="119"/>
                  <a:pt x="238" y="119"/>
                </a:cubicBezTo>
                <a:cubicBezTo>
                  <a:pt x="238" y="53"/>
                  <a:pt x="185" y="0"/>
                  <a:pt x="119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3"/>
                  <a:pt x="13" y="8"/>
                  <a:pt x="18" y="13"/>
                </a:cubicBezTo>
                <a:cubicBezTo>
                  <a:pt x="57" y="49"/>
                  <a:pt x="61" y="95"/>
                  <a:pt x="61" y="113"/>
                </a:cubicBezTo>
                <a:cubicBezTo>
                  <a:pt x="61" y="134"/>
                  <a:pt x="61" y="155"/>
                  <a:pt x="61" y="156"/>
                </a:cubicBezTo>
                <a:cubicBezTo>
                  <a:pt x="61" y="344"/>
                  <a:pt x="61" y="344"/>
                  <a:pt x="61" y="344"/>
                </a:cubicBezTo>
                <a:lnTo>
                  <a:pt x="238" y="344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D607C4-650C-4932-8F80-4B8C4D0A9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30" y="2940804"/>
            <a:ext cx="2269156" cy="1417228"/>
          </a:xfrm>
          <a:prstGeom prst="rect">
            <a:avLst/>
          </a:prstGeom>
        </p:spPr>
      </p:pic>
      <p:sp>
        <p:nvSpPr>
          <p:cNvPr id="14" name="Google Shape;269;p16">
            <a:extLst>
              <a:ext uri="{FF2B5EF4-FFF2-40B4-BE49-F238E27FC236}">
                <a16:creationId xmlns:a16="http://schemas.microsoft.com/office/drawing/2014/main" id="{D89F9F36-55D5-4B78-BF3D-A0551AA18ED3}"/>
              </a:ext>
            </a:extLst>
          </p:cNvPr>
          <p:cNvSpPr/>
          <p:nvPr/>
        </p:nvSpPr>
        <p:spPr>
          <a:xfrm>
            <a:off x="5473700" y="2122034"/>
            <a:ext cx="608012" cy="319087"/>
          </a:xfrm>
          <a:custGeom>
            <a:avLst/>
            <a:gdLst/>
            <a:ahLst/>
            <a:cxnLst/>
            <a:rect l="l" t="t" r="r" b="b"/>
            <a:pathLst>
              <a:path w="145" h="76" extrusionOk="0">
                <a:moveTo>
                  <a:pt x="105" y="71"/>
                </a:moveTo>
                <a:cubicBezTo>
                  <a:pt x="103" y="72"/>
                  <a:pt x="100" y="73"/>
                  <a:pt x="98" y="73"/>
                </a:cubicBezTo>
                <a:cubicBezTo>
                  <a:pt x="91" y="75"/>
                  <a:pt x="84" y="75"/>
                  <a:pt x="74" y="76"/>
                </a:cubicBezTo>
                <a:cubicBezTo>
                  <a:pt x="65" y="75"/>
                  <a:pt x="58" y="75"/>
                  <a:pt x="51" y="73"/>
                </a:cubicBezTo>
                <a:cubicBezTo>
                  <a:pt x="48" y="73"/>
                  <a:pt x="46" y="72"/>
                  <a:pt x="44" y="71"/>
                </a:cubicBezTo>
                <a:cubicBezTo>
                  <a:pt x="38" y="68"/>
                  <a:pt x="38" y="63"/>
                  <a:pt x="41" y="60"/>
                </a:cubicBezTo>
                <a:cubicBezTo>
                  <a:pt x="45" y="56"/>
                  <a:pt x="50" y="53"/>
                  <a:pt x="55" y="51"/>
                </a:cubicBezTo>
                <a:cubicBezTo>
                  <a:pt x="57" y="50"/>
                  <a:pt x="59" y="49"/>
                  <a:pt x="61" y="48"/>
                </a:cubicBezTo>
                <a:cubicBezTo>
                  <a:pt x="66" y="46"/>
                  <a:pt x="67" y="42"/>
                  <a:pt x="64" y="39"/>
                </a:cubicBezTo>
                <a:cubicBezTo>
                  <a:pt x="57" y="33"/>
                  <a:pt x="55" y="25"/>
                  <a:pt x="55" y="17"/>
                </a:cubicBezTo>
                <a:cubicBezTo>
                  <a:pt x="56" y="8"/>
                  <a:pt x="61" y="3"/>
                  <a:pt x="69" y="1"/>
                </a:cubicBezTo>
                <a:cubicBezTo>
                  <a:pt x="71" y="0"/>
                  <a:pt x="73" y="0"/>
                  <a:pt x="74" y="0"/>
                </a:cubicBezTo>
                <a:cubicBezTo>
                  <a:pt x="76" y="0"/>
                  <a:pt x="78" y="0"/>
                  <a:pt x="80" y="1"/>
                </a:cubicBezTo>
                <a:cubicBezTo>
                  <a:pt x="88" y="3"/>
                  <a:pt x="93" y="8"/>
                  <a:pt x="94" y="17"/>
                </a:cubicBezTo>
                <a:cubicBezTo>
                  <a:pt x="94" y="25"/>
                  <a:pt x="91" y="33"/>
                  <a:pt x="85" y="39"/>
                </a:cubicBezTo>
                <a:cubicBezTo>
                  <a:pt x="82" y="42"/>
                  <a:pt x="83" y="46"/>
                  <a:pt x="87" y="48"/>
                </a:cubicBezTo>
                <a:cubicBezTo>
                  <a:pt x="90" y="49"/>
                  <a:pt x="92" y="50"/>
                  <a:pt x="94" y="51"/>
                </a:cubicBezTo>
                <a:cubicBezTo>
                  <a:pt x="99" y="53"/>
                  <a:pt x="104" y="56"/>
                  <a:pt x="108" y="60"/>
                </a:cubicBezTo>
                <a:cubicBezTo>
                  <a:pt x="110" y="62"/>
                  <a:pt x="111" y="68"/>
                  <a:pt x="105" y="71"/>
                </a:cubicBezTo>
                <a:close/>
                <a:moveTo>
                  <a:pt x="143" y="65"/>
                </a:moveTo>
                <a:cubicBezTo>
                  <a:pt x="140" y="62"/>
                  <a:pt x="137" y="60"/>
                  <a:pt x="133" y="58"/>
                </a:cubicBezTo>
                <a:cubicBezTo>
                  <a:pt x="132" y="58"/>
                  <a:pt x="130" y="57"/>
                  <a:pt x="129" y="56"/>
                </a:cubicBezTo>
                <a:cubicBezTo>
                  <a:pt x="126" y="55"/>
                  <a:pt x="125" y="52"/>
                  <a:pt x="127" y="50"/>
                </a:cubicBezTo>
                <a:cubicBezTo>
                  <a:pt x="132" y="46"/>
                  <a:pt x="133" y="40"/>
                  <a:pt x="133" y="35"/>
                </a:cubicBezTo>
                <a:cubicBezTo>
                  <a:pt x="133" y="28"/>
                  <a:pt x="129" y="25"/>
                  <a:pt x="123" y="24"/>
                </a:cubicBezTo>
                <a:cubicBezTo>
                  <a:pt x="122" y="23"/>
                  <a:pt x="121" y="23"/>
                  <a:pt x="120" y="23"/>
                </a:cubicBezTo>
                <a:cubicBezTo>
                  <a:pt x="119" y="23"/>
                  <a:pt x="117" y="23"/>
                  <a:pt x="116" y="24"/>
                </a:cubicBezTo>
                <a:cubicBezTo>
                  <a:pt x="110" y="25"/>
                  <a:pt x="107" y="28"/>
                  <a:pt x="106" y="35"/>
                </a:cubicBezTo>
                <a:cubicBezTo>
                  <a:pt x="106" y="40"/>
                  <a:pt x="108" y="46"/>
                  <a:pt x="112" y="50"/>
                </a:cubicBezTo>
                <a:cubicBezTo>
                  <a:pt x="114" y="52"/>
                  <a:pt x="114" y="55"/>
                  <a:pt x="111" y="56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11" y="57"/>
                  <a:pt x="111" y="57"/>
                  <a:pt x="112" y="58"/>
                </a:cubicBezTo>
                <a:cubicBezTo>
                  <a:pt x="114" y="60"/>
                  <a:pt x="115" y="63"/>
                  <a:pt x="114" y="66"/>
                </a:cubicBezTo>
                <a:cubicBezTo>
                  <a:pt x="114" y="69"/>
                  <a:pt x="111" y="72"/>
                  <a:pt x="108" y="73"/>
                </a:cubicBezTo>
                <a:cubicBezTo>
                  <a:pt x="107" y="74"/>
                  <a:pt x="106" y="74"/>
                  <a:pt x="106" y="75"/>
                </a:cubicBezTo>
                <a:cubicBezTo>
                  <a:pt x="110" y="75"/>
                  <a:pt x="114" y="75"/>
                  <a:pt x="120" y="76"/>
                </a:cubicBezTo>
                <a:cubicBezTo>
                  <a:pt x="126" y="75"/>
                  <a:pt x="131" y="75"/>
                  <a:pt x="136" y="74"/>
                </a:cubicBezTo>
                <a:cubicBezTo>
                  <a:pt x="138" y="74"/>
                  <a:pt x="139" y="73"/>
                  <a:pt x="141" y="73"/>
                </a:cubicBezTo>
                <a:cubicBezTo>
                  <a:pt x="145" y="70"/>
                  <a:pt x="144" y="66"/>
                  <a:pt x="143" y="65"/>
                </a:cubicBezTo>
                <a:close/>
                <a:moveTo>
                  <a:pt x="34" y="66"/>
                </a:moveTo>
                <a:cubicBezTo>
                  <a:pt x="34" y="63"/>
                  <a:pt x="35" y="60"/>
                  <a:pt x="37" y="58"/>
                </a:cubicBezTo>
                <a:cubicBezTo>
                  <a:pt x="38" y="57"/>
                  <a:pt x="39" y="56"/>
                  <a:pt x="40" y="55"/>
                </a:cubicBezTo>
                <a:cubicBezTo>
                  <a:pt x="40" y="55"/>
                  <a:pt x="39" y="55"/>
                  <a:pt x="38" y="54"/>
                </a:cubicBezTo>
                <a:cubicBezTo>
                  <a:pt x="35" y="53"/>
                  <a:pt x="34" y="50"/>
                  <a:pt x="37" y="47"/>
                </a:cubicBezTo>
                <a:cubicBezTo>
                  <a:pt x="41" y="43"/>
                  <a:pt x="43" y="37"/>
                  <a:pt x="43" y="30"/>
                </a:cubicBezTo>
                <a:cubicBezTo>
                  <a:pt x="43" y="23"/>
                  <a:pt x="39" y="20"/>
                  <a:pt x="32" y="18"/>
                </a:cubicBezTo>
                <a:cubicBezTo>
                  <a:pt x="31" y="18"/>
                  <a:pt x="30" y="17"/>
                  <a:pt x="28" y="17"/>
                </a:cubicBezTo>
                <a:cubicBezTo>
                  <a:pt x="27" y="17"/>
                  <a:pt x="26" y="18"/>
                  <a:pt x="24" y="18"/>
                </a:cubicBezTo>
                <a:cubicBezTo>
                  <a:pt x="18" y="20"/>
                  <a:pt x="14" y="23"/>
                  <a:pt x="14" y="30"/>
                </a:cubicBezTo>
                <a:cubicBezTo>
                  <a:pt x="13" y="37"/>
                  <a:pt x="15" y="43"/>
                  <a:pt x="20" y="47"/>
                </a:cubicBezTo>
                <a:cubicBezTo>
                  <a:pt x="22" y="50"/>
                  <a:pt x="22" y="53"/>
                  <a:pt x="18" y="54"/>
                </a:cubicBezTo>
                <a:cubicBezTo>
                  <a:pt x="17" y="55"/>
                  <a:pt x="15" y="56"/>
                  <a:pt x="13" y="57"/>
                </a:cubicBezTo>
                <a:cubicBezTo>
                  <a:pt x="9" y="58"/>
                  <a:pt x="6" y="60"/>
                  <a:pt x="3" y="63"/>
                </a:cubicBezTo>
                <a:cubicBezTo>
                  <a:pt x="0" y="66"/>
                  <a:pt x="0" y="70"/>
                  <a:pt x="5" y="72"/>
                </a:cubicBezTo>
                <a:cubicBezTo>
                  <a:pt x="7" y="73"/>
                  <a:pt x="8" y="74"/>
                  <a:pt x="10" y="74"/>
                </a:cubicBezTo>
                <a:cubicBezTo>
                  <a:pt x="16" y="75"/>
                  <a:pt x="21" y="75"/>
                  <a:pt x="28" y="76"/>
                </a:cubicBezTo>
                <a:cubicBezTo>
                  <a:pt x="34" y="75"/>
                  <a:pt x="39" y="75"/>
                  <a:pt x="43" y="75"/>
                </a:cubicBezTo>
                <a:cubicBezTo>
                  <a:pt x="42" y="74"/>
                  <a:pt x="42" y="74"/>
                  <a:pt x="41" y="73"/>
                </a:cubicBezTo>
                <a:cubicBezTo>
                  <a:pt x="37" y="72"/>
                  <a:pt x="35" y="69"/>
                  <a:pt x="34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4;p16">
            <a:extLst>
              <a:ext uri="{FF2B5EF4-FFF2-40B4-BE49-F238E27FC236}">
                <a16:creationId xmlns:a16="http://schemas.microsoft.com/office/drawing/2014/main" id="{D2E6F9E1-E778-40A6-9FB9-C306ABADB171}"/>
              </a:ext>
            </a:extLst>
          </p:cNvPr>
          <p:cNvSpPr/>
          <p:nvPr/>
        </p:nvSpPr>
        <p:spPr>
          <a:xfrm>
            <a:off x="4916487" y="2885622"/>
            <a:ext cx="460375" cy="368300"/>
          </a:xfrm>
          <a:custGeom>
            <a:avLst/>
            <a:gdLst/>
            <a:ahLst/>
            <a:cxnLst/>
            <a:rect l="l" t="t" r="r" b="b"/>
            <a:pathLst>
              <a:path w="110" h="88" extrusionOk="0">
                <a:moveTo>
                  <a:pt x="91" y="4"/>
                </a:moveTo>
                <a:cubicBezTo>
                  <a:pt x="80" y="0"/>
                  <a:pt x="69" y="3"/>
                  <a:pt x="58" y="9"/>
                </a:cubicBezTo>
                <a:cubicBezTo>
                  <a:pt x="56" y="10"/>
                  <a:pt x="55" y="11"/>
                  <a:pt x="52" y="9"/>
                </a:cubicBezTo>
                <a:cubicBezTo>
                  <a:pt x="46" y="5"/>
                  <a:pt x="39" y="2"/>
                  <a:pt x="30" y="2"/>
                </a:cubicBezTo>
                <a:cubicBezTo>
                  <a:pt x="13" y="3"/>
                  <a:pt x="0" y="13"/>
                  <a:pt x="2" y="32"/>
                </a:cubicBezTo>
                <a:cubicBezTo>
                  <a:pt x="3" y="40"/>
                  <a:pt x="6" y="48"/>
                  <a:pt x="11" y="55"/>
                </a:cubicBezTo>
                <a:cubicBezTo>
                  <a:pt x="21" y="70"/>
                  <a:pt x="36" y="80"/>
                  <a:pt x="52" y="87"/>
                </a:cubicBezTo>
                <a:cubicBezTo>
                  <a:pt x="54" y="88"/>
                  <a:pt x="58" y="88"/>
                  <a:pt x="60" y="87"/>
                </a:cubicBezTo>
                <a:cubicBezTo>
                  <a:pt x="70" y="82"/>
                  <a:pt x="80" y="75"/>
                  <a:pt x="89" y="67"/>
                </a:cubicBezTo>
                <a:cubicBezTo>
                  <a:pt x="99" y="58"/>
                  <a:pt x="107" y="46"/>
                  <a:pt x="108" y="32"/>
                </a:cubicBezTo>
                <a:cubicBezTo>
                  <a:pt x="110" y="19"/>
                  <a:pt x="104" y="8"/>
                  <a:pt x="91" y="4"/>
                </a:cubicBezTo>
                <a:close/>
                <a:moveTo>
                  <a:pt x="98" y="50"/>
                </a:moveTo>
                <a:cubicBezTo>
                  <a:pt x="90" y="50"/>
                  <a:pt x="90" y="50"/>
                  <a:pt x="90" y="50"/>
                </a:cubicBezTo>
                <a:cubicBezTo>
                  <a:pt x="89" y="50"/>
                  <a:pt x="89" y="50"/>
                  <a:pt x="88" y="49"/>
                </a:cubicBezTo>
                <a:cubicBezTo>
                  <a:pt x="83" y="38"/>
                  <a:pt x="83" y="38"/>
                  <a:pt x="83" y="38"/>
                </a:cubicBezTo>
                <a:cubicBezTo>
                  <a:pt x="58" y="76"/>
                  <a:pt x="58" y="76"/>
                  <a:pt x="58" y="76"/>
                </a:cubicBezTo>
                <a:cubicBezTo>
                  <a:pt x="57" y="77"/>
                  <a:pt x="57" y="77"/>
                  <a:pt x="56" y="77"/>
                </a:cubicBezTo>
                <a:cubicBezTo>
                  <a:pt x="56" y="77"/>
                  <a:pt x="56" y="77"/>
                  <a:pt x="56" y="77"/>
                </a:cubicBezTo>
                <a:cubicBezTo>
                  <a:pt x="55" y="77"/>
                  <a:pt x="54" y="76"/>
                  <a:pt x="54" y="76"/>
                </a:cubicBezTo>
                <a:cubicBezTo>
                  <a:pt x="43" y="23"/>
                  <a:pt x="43" y="23"/>
                  <a:pt x="43" y="23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1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7" y="56"/>
                  <a:pt x="16" y="55"/>
                  <a:pt x="16" y="54"/>
                </a:cubicBezTo>
                <a:cubicBezTo>
                  <a:pt x="16" y="53"/>
                  <a:pt x="17" y="52"/>
                  <a:pt x="1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2" y="12"/>
                  <a:pt x="43" y="12"/>
                </a:cubicBezTo>
                <a:cubicBezTo>
                  <a:pt x="44" y="12"/>
                  <a:pt x="45" y="13"/>
                  <a:pt x="45" y="14"/>
                </a:cubicBezTo>
                <a:cubicBezTo>
                  <a:pt x="57" y="69"/>
                  <a:pt x="57" y="69"/>
                  <a:pt x="57" y="69"/>
                </a:cubicBezTo>
                <a:cubicBezTo>
                  <a:pt x="81" y="32"/>
                  <a:pt x="81" y="32"/>
                  <a:pt x="81" y="32"/>
                </a:cubicBezTo>
                <a:cubicBezTo>
                  <a:pt x="82" y="31"/>
                  <a:pt x="83" y="31"/>
                  <a:pt x="83" y="31"/>
                </a:cubicBezTo>
                <a:cubicBezTo>
                  <a:pt x="84" y="31"/>
                  <a:pt x="85" y="32"/>
                  <a:pt x="85" y="32"/>
                </a:cubicBezTo>
                <a:cubicBezTo>
                  <a:pt x="92" y="46"/>
                  <a:pt x="92" y="46"/>
                  <a:pt x="92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9" y="46"/>
                  <a:pt x="100" y="47"/>
                  <a:pt x="100" y="48"/>
                </a:cubicBezTo>
                <a:cubicBezTo>
                  <a:pt x="100" y="49"/>
                  <a:pt x="99" y="50"/>
                  <a:pt x="98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3;p16">
            <a:extLst>
              <a:ext uri="{FF2B5EF4-FFF2-40B4-BE49-F238E27FC236}">
                <a16:creationId xmlns:a16="http://schemas.microsoft.com/office/drawing/2014/main" id="{F3BF1022-546D-41B3-878A-1D1EA2C94EC4}"/>
              </a:ext>
            </a:extLst>
          </p:cNvPr>
          <p:cNvSpPr/>
          <p:nvPr/>
        </p:nvSpPr>
        <p:spPr>
          <a:xfrm>
            <a:off x="4395787" y="4098472"/>
            <a:ext cx="390525" cy="385762"/>
          </a:xfrm>
          <a:custGeom>
            <a:avLst/>
            <a:gdLst/>
            <a:ahLst/>
            <a:cxnLst/>
            <a:rect l="l" t="t" r="r" b="b"/>
            <a:pathLst>
              <a:path w="93" h="92" extrusionOk="0">
                <a:moveTo>
                  <a:pt x="47" y="0"/>
                </a:moveTo>
                <a:cubicBezTo>
                  <a:pt x="21" y="0"/>
                  <a:pt x="0" y="20"/>
                  <a:pt x="0" y="46"/>
                </a:cubicBezTo>
                <a:cubicBezTo>
                  <a:pt x="0" y="71"/>
                  <a:pt x="21" y="92"/>
                  <a:pt x="47" y="92"/>
                </a:cubicBezTo>
                <a:cubicBezTo>
                  <a:pt x="72" y="92"/>
                  <a:pt x="93" y="71"/>
                  <a:pt x="93" y="46"/>
                </a:cubicBezTo>
                <a:cubicBezTo>
                  <a:pt x="93" y="20"/>
                  <a:pt x="72" y="0"/>
                  <a:pt x="47" y="0"/>
                </a:cubicBezTo>
                <a:close/>
                <a:moveTo>
                  <a:pt x="77" y="55"/>
                </a:moveTo>
                <a:cubicBezTo>
                  <a:pt x="56" y="55"/>
                  <a:pt x="56" y="55"/>
                  <a:pt x="56" y="55"/>
                </a:cubicBezTo>
                <a:cubicBezTo>
                  <a:pt x="56" y="76"/>
                  <a:pt x="56" y="76"/>
                  <a:pt x="56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37" y="55"/>
                  <a:pt x="37" y="55"/>
                  <a:pt x="37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37"/>
                  <a:pt x="16" y="37"/>
                  <a:pt x="16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15"/>
                  <a:pt x="37" y="15"/>
                  <a:pt x="37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37"/>
                  <a:pt x="56" y="37"/>
                  <a:pt x="56" y="37"/>
                </a:cubicBezTo>
                <a:cubicBezTo>
                  <a:pt x="77" y="37"/>
                  <a:pt x="77" y="37"/>
                  <a:pt x="77" y="37"/>
                </a:cubicBezTo>
                <a:lnTo>
                  <a:pt x="77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65;p16">
            <a:extLst>
              <a:ext uri="{FF2B5EF4-FFF2-40B4-BE49-F238E27FC236}">
                <a16:creationId xmlns:a16="http://schemas.microsoft.com/office/drawing/2014/main" id="{F697B784-EF18-40CF-844F-C229FE5130A7}"/>
              </a:ext>
            </a:extLst>
          </p:cNvPr>
          <p:cNvSpPr/>
          <p:nvPr/>
        </p:nvSpPr>
        <p:spPr>
          <a:xfrm>
            <a:off x="5256212" y="4709659"/>
            <a:ext cx="184150" cy="474662"/>
          </a:xfrm>
          <a:custGeom>
            <a:avLst/>
            <a:gdLst/>
            <a:ahLst/>
            <a:cxnLst/>
            <a:rect l="l" t="t" r="r" b="b"/>
            <a:pathLst>
              <a:path w="44" h="113" extrusionOk="0">
                <a:moveTo>
                  <a:pt x="27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8" y="113"/>
                  <a:pt x="17" y="113"/>
                </a:cubicBezTo>
                <a:cubicBezTo>
                  <a:pt x="27" y="113"/>
                  <a:pt x="27" y="113"/>
                  <a:pt x="27" y="113"/>
                </a:cubicBezTo>
                <a:cubicBezTo>
                  <a:pt x="37" y="113"/>
                  <a:pt x="44" y="105"/>
                  <a:pt x="44" y="96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8"/>
                  <a:pt x="37" y="0"/>
                  <a:pt x="27" y="0"/>
                </a:cubicBezTo>
                <a:close/>
                <a:moveTo>
                  <a:pt x="40" y="57"/>
                </a:moveTo>
                <a:cubicBezTo>
                  <a:pt x="5" y="57"/>
                  <a:pt x="5" y="57"/>
                  <a:pt x="5" y="57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1"/>
                  <a:pt x="11" y="5"/>
                  <a:pt x="18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34" y="5"/>
                  <a:pt x="40" y="11"/>
                  <a:pt x="40" y="19"/>
                </a:cubicBezTo>
                <a:lnTo>
                  <a:pt x="40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68;p16">
            <a:extLst>
              <a:ext uri="{FF2B5EF4-FFF2-40B4-BE49-F238E27FC236}">
                <a16:creationId xmlns:a16="http://schemas.microsoft.com/office/drawing/2014/main" id="{C2F36F1B-690A-489B-B76E-7BF2F1BE6090}"/>
              </a:ext>
            </a:extLst>
          </p:cNvPr>
          <p:cNvSpPr/>
          <p:nvPr/>
        </p:nvSpPr>
        <p:spPr>
          <a:xfrm>
            <a:off x="6353175" y="5355772"/>
            <a:ext cx="515937" cy="344487"/>
          </a:xfrm>
          <a:custGeom>
            <a:avLst/>
            <a:gdLst/>
            <a:ahLst/>
            <a:cxnLst/>
            <a:rect l="l" t="t" r="r" b="b"/>
            <a:pathLst>
              <a:path w="123" h="82" extrusionOk="0">
                <a:moveTo>
                  <a:pt x="98" y="8"/>
                </a:moveTo>
                <a:cubicBezTo>
                  <a:pt x="110" y="36"/>
                  <a:pt x="110" y="36"/>
                  <a:pt x="110" y="36"/>
                </a:cubicBezTo>
                <a:cubicBezTo>
                  <a:pt x="95" y="43"/>
                  <a:pt x="95" y="43"/>
                  <a:pt x="95" y="43"/>
                </a:cubicBezTo>
                <a:cubicBezTo>
                  <a:pt x="88" y="36"/>
                  <a:pt x="64" y="16"/>
                  <a:pt x="62" y="16"/>
                </a:cubicBezTo>
                <a:cubicBezTo>
                  <a:pt x="61" y="16"/>
                  <a:pt x="54" y="18"/>
                  <a:pt x="53" y="19"/>
                </a:cubicBezTo>
                <a:cubicBezTo>
                  <a:pt x="53" y="19"/>
                  <a:pt x="48" y="20"/>
                  <a:pt x="45" y="20"/>
                </a:cubicBezTo>
                <a:cubicBezTo>
                  <a:pt x="43" y="20"/>
                  <a:pt x="41" y="20"/>
                  <a:pt x="40" y="19"/>
                </a:cubicBezTo>
                <a:cubicBezTo>
                  <a:pt x="40" y="18"/>
                  <a:pt x="39" y="18"/>
                  <a:pt x="39" y="17"/>
                </a:cubicBezTo>
                <a:cubicBezTo>
                  <a:pt x="39" y="16"/>
                  <a:pt x="41" y="14"/>
                  <a:pt x="42" y="14"/>
                </a:cubicBezTo>
                <a:cubicBezTo>
                  <a:pt x="48" y="10"/>
                  <a:pt x="64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0" y="4"/>
                  <a:pt x="95" y="7"/>
                  <a:pt x="98" y="8"/>
                </a:cubicBezTo>
                <a:close/>
                <a:moveTo>
                  <a:pt x="108" y="0"/>
                </a:moveTo>
                <a:cubicBezTo>
                  <a:pt x="108" y="0"/>
                  <a:pt x="107" y="0"/>
                  <a:pt x="107" y="0"/>
                </a:cubicBezTo>
                <a:cubicBezTo>
                  <a:pt x="102" y="2"/>
                  <a:pt x="102" y="2"/>
                  <a:pt x="102" y="2"/>
                </a:cubicBezTo>
                <a:cubicBezTo>
                  <a:pt x="101" y="2"/>
                  <a:pt x="101" y="3"/>
                  <a:pt x="101" y="4"/>
                </a:cubicBezTo>
                <a:cubicBezTo>
                  <a:pt x="100" y="4"/>
                  <a:pt x="100" y="5"/>
                  <a:pt x="100" y="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3" y="38"/>
                  <a:pt x="115" y="39"/>
                  <a:pt x="117" y="38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22" y="36"/>
                  <a:pt x="123" y="35"/>
                  <a:pt x="123" y="34"/>
                </a:cubicBezTo>
                <a:cubicBezTo>
                  <a:pt x="123" y="34"/>
                  <a:pt x="123" y="33"/>
                  <a:pt x="123" y="32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10" y="0"/>
                  <a:pt x="108" y="0"/>
                </a:cubicBezTo>
                <a:close/>
                <a:moveTo>
                  <a:pt x="0" y="41"/>
                </a:moveTo>
                <a:cubicBezTo>
                  <a:pt x="0" y="42"/>
                  <a:pt x="0" y="43"/>
                  <a:pt x="0" y="43"/>
                </a:cubicBezTo>
                <a:cubicBezTo>
                  <a:pt x="1" y="44"/>
                  <a:pt x="2" y="44"/>
                  <a:pt x="3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11" y="44"/>
                  <a:pt x="11" y="42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3" y="6"/>
                  <a:pt x="13" y="6"/>
                </a:cubicBezTo>
                <a:cubicBezTo>
                  <a:pt x="12" y="5"/>
                  <a:pt x="12" y="5"/>
                  <a:pt x="11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2" y="6"/>
                  <a:pt x="2" y="7"/>
                </a:cubicBezTo>
                <a:lnTo>
                  <a:pt x="0" y="41"/>
                </a:lnTo>
                <a:close/>
                <a:moveTo>
                  <a:pt x="50" y="71"/>
                </a:moveTo>
                <a:cubicBezTo>
                  <a:pt x="50" y="70"/>
                  <a:pt x="50" y="69"/>
                  <a:pt x="49" y="68"/>
                </a:cubicBezTo>
                <a:cubicBezTo>
                  <a:pt x="46" y="66"/>
                  <a:pt x="44" y="67"/>
                  <a:pt x="42" y="69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8"/>
                  <a:pt x="38" y="81"/>
                  <a:pt x="38" y="81"/>
                </a:cubicBezTo>
                <a:cubicBezTo>
                  <a:pt x="39" y="82"/>
                  <a:pt x="40" y="82"/>
                  <a:pt x="41" y="82"/>
                </a:cubicBezTo>
                <a:cubicBezTo>
                  <a:pt x="42" y="82"/>
                  <a:pt x="44" y="82"/>
                  <a:pt x="45" y="80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50" y="74"/>
                  <a:pt x="51" y="72"/>
                  <a:pt x="50" y="71"/>
                </a:cubicBezTo>
                <a:close/>
                <a:moveTo>
                  <a:pt x="26" y="69"/>
                </a:moveTo>
                <a:cubicBezTo>
                  <a:pt x="25" y="71"/>
                  <a:pt x="25" y="73"/>
                  <a:pt x="28" y="75"/>
                </a:cubicBezTo>
                <a:cubicBezTo>
                  <a:pt x="30" y="77"/>
                  <a:pt x="32" y="77"/>
                  <a:pt x="34" y="74"/>
                </a:cubicBezTo>
                <a:cubicBezTo>
                  <a:pt x="40" y="67"/>
                  <a:pt x="40" y="67"/>
                  <a:pt x="40" y="67"/>
                </a:cubicBezTo>
                <a:cubicBezTo>
                  <a:pt x="43" y="64"/>
                  <a:pt x="40" y="61"/>
                  <a:pt x="39" y="61"/>
                </a:cubicBezTo>
                <a:cubicBezTo>
                  <a:pt x="37" y="59"/>
                  <a:pt x="35" y="59"/>
                  <a:pt x="33" y="62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29" y="66"/>
                  <a:pt x="29" y="66"/>
                  <a:pt x="29" y="66"/>
                </a:cubicBezTo>
                <a:lnTo>
                  <a:pt x="26" y="69"/>
                </a:lnTo>
                <a:close/>
                <a:moveTo>
                  <a:pt x="18" y="61"/>
                </a:moveTo>
                <a:cubicBezTo>
                  <a:pt x="17" y="62"/>
                  <a:pt x="16" y="63"/>
                  <a:pt x="17" y="64"/>
                </a:cubicBezTo>
                <a:cubicBezTo>
                  <a:pt x="17" y="65"/>
                  <a:pt x="18" y="66"/>
                  <a:pt x="19" y="67"/>
                </a:cubicBezTo>
                <a:cubicBezTo>
                  <a:pt x="21" y="69"/>
                  <a:pt x="23" y="69"/>
                  <a:pt x="25" y="66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8"/>
                  <a:pt x="33" y="56"/>
                  <a:pt x="33" y="55"/>
                </a:cubicBezTo>
                <a:cubicBezTo>
                  <a:pt x="32" y="54"/>
                  <a:pt x="32" y="53"/>
                  <a:pt x="31" y="52"/>
                </a:cubicBezTo>
                <a:cubicBezTo>
                  <a:pt x="28" y="50"/>
                  <a:pt x="26" y="51"/>
                  <a:pt x="24" y="53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7"/>
                  <a:pt x="21" y="57"/>
                  <a:pt x="21" y="57"/>
                </a:cubicBezTo>
                <a:lnTo>
                  <a:pt x="18" y="61"/>
                </a:lnTo>
                <a:close/>
                <a:moveTo>
                  <a:pt x="16" y="58"/>
                </a:moveTo>
                <a:cubicBezTo>
                  <a:pt x="23" y="50"/>
                  <a:pt x="23" y="50"/>
                  <a:pt x="23" y="50"/>
                </a:cubicBezTo>
                <a:cubicBezTo>
                  <a:pt x="26" y="47"/>
                  <a:pt x="23" y="44"/>
                  <a:pt x="22" y="44"/>
                </a:cubicBezTo>
                <a:cubicBezTo>
                  <a:pt x="20" y="42"/>
                  <a:pt x="18" y="42"/>
                  <a:pt x="16" y="44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3" y="48"/>
                  <a:pt x="13" y="48"/>
                  <a:pt x="13" y="48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2"/>
                  <a:pt x="9" y="53"/>
                  <a:pt x="9" y="55"/>
                </a:cubicBezTo>
                <a:cubicBezTo>
                  <a:pt x="9" y="56"/>
                  <a:pt x="10" y="57"/>
                  <a:pt x="10" y="57"/>
                </a:cubicBezTo>
                <a:cubicBezTo>
                  <a:pt x="11" y="58"/>
                  <a:pt x="13" y="59"/>
                  <a:pt x="14" y="59"/>
                </a:cubicBezTo>
                <a:cubicBezTo>
                  <a:pt x="15" y="59"/>
                  <a:pt x="16" y="59"/>
                  <a:pt x="16" y="58"/>
                </a:cubicBezTo>
                <a:close/>
                <a:moveTo>
                  <a:pt x="93" y="51"/>
                </a:moveTo>
                <a:cubicBezTo>
                  <a:pt x="95" y="50"/>
                  <a:pt x="96" y="47"/>
                  <a:pt x="93" y="45"/>
                </a:cubicBezTo>
                <a:cubicBezTo>
                  <a:pt x="90" y="42"/>
                  <a:pt x="90" y="42"/>
                  <a:pt x="90" y="42"/>
                </a:cubicBezTo>
                <a:cubicBezTo>
                  <a:pt x="79" y="32"/>
                  <a:pt x="65" y="21"/>
                  <a:pt x="62" y="19"/>
                </a:cubicBezTo>
                <a:cubicBezTo>
                  <a:pt x="61" y="19"/>
                  <a:pt x="57" y="20"/>
                  <a:pt x="54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49" y="23"/>
                  <a:pt x="45" y="23"/>
                </a:cubicBezTo>
                <a:cubicBezTo>
                  <a:pt x="42" y="23"/>
                  <a:pt x="40" y="22"/>
                  <a:pt x="39" y="22"/>
                </a:cubicBezTo>
                <a:cubicBezTo>
                  <a:pt x="36" y="20"/>
                  <a:pt x="36" y="18"/>
                  <a:pt x="36" y="17"/>
                </a:cubicBezTo>
                <a:cubicBezTo>
                  <a:pt x="36" y="14"/>
                  <a:pt x="38" y="12"/>
                  <a:pt x="4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40"/>
                  <a:pt x="18" y="40"/>
                  <a:pt x="19" y="40"/>
                </a:cubicBezTo>
                <a:cubicBezTo>
                  <a:pt x="21" y="40"/>
                  <a:pt x="22" y="40"/>
                  <a:pt x="24" y="41"/>
                </a:cubicBezTo>
                <a:cubicBezTo>
                  <a:pt x="26" y="43"/>
                  <a:pt x="27" y="46"/>
                  <a:pt x="27" y="48"/>
                </a:cubicBezTo>
                <a:cubicBezTo>
                  <a:pt x="29" y="48"/>
                  <a:pt x="31" y="49"/>
                  <a:pt x="32" y="50"/>
                </a:cubicBezTo>
                <a:cubicBezTo>
                  <a:pt x="35" y="52"/>
                  <a:pt x="36" y="54"/>
                  <a:pt x="35" y="57"/>
                </a:cubicBezTo>
                <a:cubicBezTo>
                  <a:pt x="37" y="56"/>
                  <a:pt x="39" y="57"/>
                  <a:pt x="41" y="58"/>
                </a:cubicBezTo>
                <a:cubicBezTo>
                  <a:pt x="43" y="60"/>
                  <a:pt x="44" y="62"/>
                  <a:pt x="44" y="64"/>
                </a:cubicBezTo>
                <a:cubicBezTo>
                  <a:pt x="46" y="64"/>
                  <a:pt x="48" y="64"/>
                  <a:pt x="50" y="66"/>
                </a:cubicBezTo>
                <a:cubicBezTo>
                  <a:pt x="53" y="68"/>
                  <a:pt x="54" y="71"/>
                  <a:pt x="53" y="74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6" y="77"/>
                  <a:pt x="57" y="77"/>
                  <a:pt x="58" y="77"/>
                </a:cubicBezTo>
                <a:cubicBezTo>
                  <a:pt x="59" y="77"/>
                  <a:pt x="61" y="76"/>
                  <a:pt x="61" y="75"/>
                </a:cubicBezTo>
                <a:cubicBezTo>
                  <a:pt x="63" y="74"/>
                  <a:pt x="64" y="72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0"/>
                </a:cubicBezTo>
                <a:cubicBezTo>
                  <a:pt x="51" y="60"/>
                  <a:pt x="51" y="59"/>
                  <a:pt x="51" y="59"/>
                </a:cubicBezTo>
                <a:cubicBezTo>
                  <a:pt x="52" y="58"/>
                  <a:pt x="53" y="58"/>
                  <a:pt x="53" y="59"/>
                </a:cubicBezTo>
                <a:cubicBezTo>
                  <a:pt x="67" y="70"/>
                  <a:pt x="67" y="70"/>
                  <a:pt x="67" y="70"/>
                </a:cubicBezTo>
                <a:cubicBezTo>
                  <a:pt x="68" y="71"/>
                  <a:pt x="68" y="71"/>
                  <a:pt x="69" y="71"/>
                </a:cubicBezTo>
                <a:cubicBezTo>
                  <a:pt x="71" y="71"/>
                  <a:pt x="72" y="70"/>
                  <a:pt x="73" y="69"/>
                </a:cubicBezTo>
                <a:cubicBezTo>
                  <a:pt x="74" y="68"/>
                  <a:pt x="74" y="67"/>
                  <a:pt x="74" y="66"/>
                </a:cubicBezTo>
                <a:cubicBezTo>
                  <a:pt x="74" y="65"/>
                  <a:pt x="73" y="63"/>
                  <a:pt x="72" y="62"/>
                </a:cubicBezTo>
                <a:cubicBezTo>
                  <a:pt x="70" y="61"/>
                  <a:pt x="70" y="61"/>
                  <a:pt x="70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5"/>
                  <a:pt x="62" y="54"/>
                  <a:pt x="62" y="54"/>
                </a:cubicBezTo>
                <a:cubicBezTo>
                  <a:pt x="62" y="53"/>
                  <a:pt x="62" y="53"/>
                  <a:pt x="63" y="53"/>
                </a:cubicBezTo>
                <a:cubicBezTo>
                  <a:pt x="63" y="52"/>
                  <a:pt x="64" y="52"/>
                  <a:pt x="65" y="52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3"/>
                  <a:pt x="79" y="64"/>
                  <a:pt x="80" y="64"/>
                </a:cubicBezTo>
                <a:cubicBezTo>
                  <a:pt x="82" y="64"/>
                  <a:pt x="83" y="63"/>
                  <a:pt x="85" y="61"/>
                </a:cubicBezTo>
                <a:cubicBezTo>
                  <a:pt x="86" y="60"/>
                  <a:pt x="86" y="59"/>
                  <a:pt x="86" y="58"/>
                </a:cubicBezTo>
                <a:cubicBezTo>
                  <a:pt x="86" y="57"/>
                  <a:pt x="85" y="56"/>
                  <a:pt x="84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74" y="46"/>
                  <a:pt x="74" y="46"/>
                  <a:pt x="74" y="46"/>
                </a:cubicBezTo>
                <a:cubicBezTo>
                  <a:pt x="73" y="46"/>
                  <a:pt x="73" y="45"/>
                  <a:pt x="73" y="44"/>
                </a:cubicBezTo>
                <a:cubicBezTo>
                  <a:pt x="74" y="43"/>
                  <a:pt x="75" y="43"/>
                  <a:pt x="76" y="44"/>
                </a:cubicBezTo>
                <a:cubicBezTo>
                  <a:pt x="86" y="52"/>
                  <a:pt x="86" y="52"/>
                  <a:pt x="86" y="52"/>
                </a:cubicBezTo>
                <a:cubicBezTo>
                  <a:pt x="89" y="54"/>
                  <a:pt x="91" y="54"/>
                  <a:pt x="9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70;p16">
            <a:extLst>
              <a:ext uri="{FF2B5EF4-FFF2-40B4-BE49-F238E27FC236}">
                <a16:creationId xmlns:a16="http://schemas.microsoft.com/office/drawing/2014/main" id="{289407E1-00D0-41D6-B4CF-DA436A932154}"/>
              </a:ext>
            </a:extLst>
          </p:cNvPr>
          <p:cNvSpPr/>
          <p:nvPr/>
        </p:nvSpPr>
        <p:spPr>
          <a:xfrm>
            <a:off x="7108825" y="4558847"/>
            <a:ext cx="398462" cy="360362"/>
          </a:xfrm>
          <a:custGeom>
            <a:avLst/>
            <a:gdLst/>
            <a:ahLst/>
            <a:cxnLst/>
            <a:rect l="l" t="t" r="r" b="b"/>
            <a:pathLst>
              <a:path w="95" h="86" extrusionOk="0">
                <a:moveTo>
                  <a:pt x="65" y="12"/>
                </a:moveTo>
                <a:cubicBezTo>
                  <a:pt x="59" y="12"/>
                  <a:pt x="59" y="12"/>
                  <a:pt x="59" y="12"/>
                </a:cubicBezTo>
                <a:cubicBezTo>
                  <a:pt x="59" y="8"/>
                  <a:pt x="56" y="6"/>
                  <a:pt x="53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6"/>
                  <a:pt x="36" y="8"/>
                  <a:pt x="36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6"/>
                  <a:pt x="35" y="0"/>
                  <a:pt x="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0" y="0"/>
                  <a:pt x="64" y="6"/>
                  <a:pt x="65" y="12"/>
                </a:cubicBezTo>
                <a:close/>
                <a:moveTo>
                  <a:pt x="14" y="48"/>
                </a:moveTo>
                <a:cubicBezTo>
                  <a:pt x="38" y="48"/>
                  <a:pt x="38" y="48"/>
                  <a:pt x="38" y="48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2"/>
                  <a:pt x="40" y="40"/>
                  <a:pt x="43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5" y="40"/>
                  <a:pt x="57" y="42"/>
                  <a:pt x="57" y="45"/>
                </a:cubicBezTo>
                <a:cubicBezTo>
                  <a:pt x="57" y="48"/>
                  <a:pt x="57" y="48"/>
                  <a:pt x="57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8" y="48"/>
                  <a:pt x="94" y="42"/>
                  <a:pt x="95" y="3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0"/>
                  <a:pt x="90" y="14"/>
                  <a:pt x="84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4"/>
                  <a:pt x="0" y="20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42"/>
                  <a:pt x="7" y="48"/>
                  <a:pt x="14" y="48"/>
                </a:cubicBezTo>
                <a:close/>
                <a:moveTo>
                  <a:pt x="81" y="52"/>
                </a:moveTo>
                <a:cubicBezTo>
                  <a:pt x="57" y="52"/>
                  <a:pt x="57" y="52"/>
                  <a:pt x="57" y="52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8"/>
                  <a:pt x="55" y="60"/>
                  <a:pt x="52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2"/>
                  <a:pt x="38" y="52"/>
                  <a:pt x="38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8" y="52"/>
                  <a:pt x="3" y="49"/>
                  <a:pt x="0" y="4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5" y="86"/>
                  <a:pt x="11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8" y="86"/>
                  <a:pt x="18" y="86"/>
                  <a:pt x="18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90" y="86"/>
                  <a:pt x="95" y="81"/>
                  <a:pt x="95" y="73"/>
                </a:cubicBezTo>
                <a:cubicBezTo>
                  <a:pt x="95" y="44"/>
                  <a:pt x="95" y="44"/>
                  <a:pt x="95" y="44"/>
                </a:cubicBezTo>
                <a:cubicBezTo>
                  <a:pt x="92" y="49"/>
                  <a:pt x="87" y="52"/>
                  <a:pt x="81" y="52"/>
                </a:cubicBezTo>
                <a:close/>
                <a:moveTo>
                  <a:pt x="52" y="44"/>
                </a:moveTo>
                <a:cubicBezTo>
                  <a:pt x="43" y="44"/>
                  <a:pt x="43" y="44"/>
                  <a:pt x="43" y="44"/>
                </a:cubicBezTo>
                <a:cubicBezTo>
                  <a:pt x="42" y="44"/>
                  <a:pt x="41" y="44"/>
                  <a:pt x="41" y="45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6"/>
                  <a:pt x="42" y="57"/>
                  <a:pt x="43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3" y="57"/>
                  <a:pt x="53" y="56"/>
                  <a:pt x="53" y="55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5"/>
                  <a:pt x="53" y="45"/>
                  <a:pt x="53" y="45"/>
                </a:cubicBezTo>
                <a:cubicBezTo>
                  <a:pt x="53" y="44"/>
                  <a:pt x="53" y="44"/>
                  <a:pt x="52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66;p16">
            <a:extLst>
              <a:ext uri="{FF2B5EF4-FFF2-40B4-BE49-F238E27FC236}">
                <a16:creationId xmlns:a16="http://schemas.microsoft.com/office/drawing/2014/main" id="{FBC512B4-1648-431B-BC6D-C54A2EE3D94C}"/>
              </a:ext>
            </a:extLst>
          </p:cNvPr>
          <p:cNvSpPr/>
          <p:nvPr/>
        </p:nvSpPr>
        <p:spPr>
          <a:xfrm>
            <a:off x="7586662" y="3338059"/>
            <a:ext cx="468312" cy="469900"/>
          </a:xfrm>
          <a:custGeom>
            <a:avLst/>
            <a:gdLst/>
            <a:ahLst/>
            <a:cxnLst/>
            <a:rect l="l" t="t" r="r" b="b"/>
            <a:pathLst>
              <a:path w="112" h="112" extrusionOk="0">
                <a:moveTo>
                  <a:pt x="27" y="106"/>
                </a:moveTo>
                <a:cubicBezTo>
                  <a:pt x="94" y="39"/>
                  <a:pt x="94" y="39"/>
                  <a:pt x="94" y="39"/>
                </a:cubicBezTo>
                <a:cubicBezTo>
                  <a:pt x="98" y="35"/>
                  <a:pt x="99" y="28"/>
                  <a:pt x="96" y="22"/>
                </a:cubicBezTo>
                <a:cubicBezTo>
                  <a:pt x="110" y="8"/>
                  <a:pt x="110" y="8"/>
                  <a:pt x="110" y="8"/>
                </a:cubicBezTo>
                <a:cubicBezTo>
                  <a:pt x="112" y="7"/>
                  <a:pt x="112" y="4"/>
                  <a:pt x="110" y="2"/>
                </a:cubicBezTo>
                <a:cubicBezTo>
                  <a:pt x="108" y="0"/>
                  <a:pt x="105" y="0"/>
                  <a:pt x="104" y="1"/>
                </a:cubicBezTo>
                <a:cubicBezTo>
                  <a:pt x="90" y="15"/>
                  <a:pt x="90" y="15"/>
                  <a:pt x="90" y="15"/>
                </a:cubicBezTo>
                <a:cubicBezTo>
                  <a:pt x="84" y="13"/>
                  <a:pt x="77" y="14"/>
                  <a:pt x="72" y="18"/>
                </a:cubicBezTo>
                <a:cubicBezTo>
                  <a:pt x="6" y="85"/>
                  <a:pt x="6" y="85"/>
                  <a:pt x="6" y="85"/>
                </a:cubicBezTo>
                <a:cubicBezTo>
                  <a:pt x="0" y="90"/>
                  <a:pt x="0" y="100"/>
                  <a:pt x="6" y="106"/>
                </a:cubicBezTo>
                <a:cubicBezTo>
                  <a:pt x="12" y="112"/>
                  <a:pt x="21" y="112"/>
                  <a:pt x="27" y="106"/>
                </a:cubicBezTo>
                <a:close/>
                <a:moveTo>
                  <a:pt x="15" y="94"/>
                </a:moveTo>
                <a:cubicBezTo>
                  <a:pt x="16" y="93"/>
                  <a:pt x="16" y="93"/>
                  <a:pt x="16" y="93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8"/>
                  <a:pt x="11" y="87"/>
                  <a:pt x="11" y="87"/>
                </a:cubicBezTo>
                <a:cubicBezTo>
                  <a:pt x="12" y="86"/>
                  <a:pt x="12" y="86"/>
                  <a:pt x="13" y="87"/>
                </a:cubicBezTo>
                <a:cubicBezTo>
                  <a:pt x="18" y="91"/>
                  <a:pt x="18" y="91"/>
                  <a:pt x="18" y="91"/>
                </a:cubicBezTo>
                <a:cubicBezTo>
                  <a:pt x="25" y="84"/>
                  <a:pt x="25" y="84"/>
                  <a:pt x="25" y="84"/>
                </a:cubicBezTo>
                <a:cubicBezTo>
                  <a:pt x="20" y="80"/>
                  <a:pt x="20" y="80"/>
                  <a:pt x="20" y="80"/>
                </a:cubicBezTo>
                <a:cubicBezTo>
                  <a:pt x="19" y="79"/>
                  <a:pt x="19" y="78"/>
                  <a:pt x="20" y="78"/>
                </a:cubicBezTo>
                <a:cubicBezTo>
                  <a:pt x="20" y="77"/>
                  <a:pt x="21" y="77"/>
                  <a:pt x="22" y="78"/>
                </a:cubicBezTo>
                <a:cubicBezTo>
                  <a:pt x="26" y="83"/>
                  <a:pt x="26" y="83"/>
                  <a:pt x="26" y="83"/>
                </a:cubicBezTo>
                <a:cubicBezTo>
                  <a:pt x="33" y="76"/>
                  <a:pt x="33" y="76"/>
                  <a:pt x="33" y="76"/>
                </a:cubicBezTo>
                <a:cubicBezTo>
                  <a:pt x="29" y="71"/>
                  <a:pt x="29" y="71"/>
                  <a:pt x="29" y="71"/>
                </a:cubicBezTo>
                <a:cubicBezTo>
                  <a:pt x="28" y="70"/>
                  <a:pt x="28" y="70"/>
                  <a:pt x="29" y="69"/>
                </a:cubicBezTo>
                <a:cubicBezTo>
                  <a:pt x="29" y="69"/>
                  <a:pt x="30" y="69"/>
                  <a:pt x="31" y="69"/>
                </a:cubicBezTo>
                <a:cubicBezTo>
                  <a:pt x="35" y="74"/>
                  <a:pt x="35" y="74"/>
                  <a:pt x="35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1"/>
                  <a:pt x="38" y="60"/>
                </a:cubicBezTo>
                <a:cubicBezTo>
                  <a:pt x="38" y="60"/>
                  <a:pt x="39" y="60"/>
                  <a:pt x="39" y="60"/>
                </a:cubicBezTo>
                <a:cubicBezTo>
                  <a:pt x="44" y="65"/>
                  <a:pt x="44" y="65"/>
                  <a:pt x="44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3"/>
                  <a:pt x="46" y="52"/>
                  <a:pt x="46" y="52"/>
                </a:cubicBezTo>
                <a:cubicBezTo>
                  <a:pt x="47" y="51"/>
                  <a:pt x="48" y="51"/>
                  <a:pt x="48" y="52"/>
                </a:cubicBezTo>
                <a:cubicBezTo>
                  <a:pt x="53" y="56"/>
                  <a:pt x="53" y="56"/>
                  <a:pt x="53" y="56"/>
                </a:cubicBezTo>
                <a:cubicBezTo>
                  <a:pt x="60" y="49"/>
                  <a:pt x="60" y="49"/>
                  <a:pt x="60" y="49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3"/>
                  <a:pt x="55" y="43"/>
                </a:cubicBezTo>
                <a:cubicBezTo>
                  <a:pt x="56" y="42"/>
                  <a:pt x="57" y="42"/>
                  <a:pt x="57" y="43"/>
                </a:cubicBezTo>
                <a:cubicBezTo>
                  <a:pt x="62" y="47"/>
                  <a:pt x="62" y="47"/>
                  <a:pt x="62" y="47"/>
                </a:cubicBezTo>
                <a:cubicBezTo>
                  <a:pt x="69" y="40"/>
                  <a:pt x="69" y="40"/>
                  <a:pt x="69" y="40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5"/>
                  <a:pt x="63" y="34"/>
                  <a:pt x="64" y="34"/>
                </a:cubicBezTo>
                <a:cubicBezTo>
                  <a:pt x="65" y="33"/>
                  <a:pt x="65" y="33"/>
                  <a:pt x="66" y="34"/>
                </a:cubicBezTo>
                <a:cubicBezTo>
                  <a:pt x="70" y="38"/>
                  <a:pt x="70" y="38"/>
                  <a:pt x="70" y="38"/>
                </a:cubicBezTo>
                <a:cubicBezTo>
                  <a:pt x="77" y="32"/>
                  <a:pt x="77" y="32"/>
                  <a:pt x="77" y="32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6"/>
                  <a:pt x="72" y="26"/>
                  <a:pt x="73" y="25"/>
                </a:cubicBezTo>
                <a:cubicBezTo>
                  <a:pt x="73" y="25"/>
                  <a:pt x="74" y="25"/>
                  <a:pt x="75" y="25"/>
                </a:cubicBezTo>
                <a:cubicBezTo>
                  <a:pt x="79" y="30"/>
                  <a:pt x="79" y="30"/>
                  <a:pt x="79" y="30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6"/>
                  <a:pt x="84" y="26"/>
                  <a:pt x="85" y="27"/>
                </a:cubicBezTo>
                <a:cubicBezTo>
                  <a:pt x="86" y="28"/>
                  <a:pt x="86" y="29"/>
                  <a:pt x="85" y="30"/>
                </a:cubicBezTo>
                <a:cubicBezTo>
                  <a:pt x="82" y="33"/>
                  <a:pt x="82" y="33"/>
                  <a:pt x="82" y="33"/>
                </a:cubicBezTo>
                <a:cubicBezTo>
                  <a:pt x="87" y="37"/>
                  <a:pt x="87" y="37"/>
                  <a:pt x="87" y="37"/>
                </a:cubicBezTo>
                <a:cubicBezTo>
                  <a:pt x="87" y="38"/>
                  <a:pt x="87" y="39"/>
                  <a:pt x="87" y="39"/>
                </a:cubicBezTo>
                <a:cubicBezTo>
                  <a:pt x="86" y="40"/>
                  <a:pt x="86" y="40"/>
                  <a:pt x="85" y="39"/>
                </a:cubicBezTo>
                <a:cubicBezTo>
                  <a:pt x="80" y="34"/>
                  <a:pt x="80" y="34"/>
                  <a:pt x="80" y="34"/>
                </a:cubicBezTo>
                <a:cubicBezTo>
                  <a:pt x="73" y="41"/>
                  <a:pt x="73" y="41"/>
                  <a:pt x="73" y="41"/>
                </a:cubicBezTo>
                <a:cubicBezTo>
                  <a:pt x="78" y="46"/>
                  <a:pt x="78" y="46"/>
                  <a:pt x="78" y="46"/>
                </a:cubicBezTo>
                <a:cubicBezTo>
                  <a:pt x="79" y="47"/>
                  <a:pt x="79" y="47"/>
                  <a:pt x="78" y="48"/>
                </a:cubicBezTo>
                <a:cubicBezTo>
                  <a:pt x="78" y="49"/>
                  <a:pt x="77" y="49"/>
                  <a:pt x="76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65" y="50"/>
                  <a:pt x="65" y="50"/>
                  <a:pt x="65" y="50"/>
                </a:cubicBezTo>
                <a:cubicBezTo>
                  <a:pt x="69" y="55"/>
                  <a:pt x="69" y="55"/>
                  <a:pt x="69" y="55"/>
                </a:cubicBezTo>
                <a:cubicBezTo>
                  <a:pt x="70" y="55"/>
                  <a:pt x="70" y="56"/>
                  <a:pt x="69" y="57"/>
                </a:cubicBezTo>
                <a:cubicBezTo>
                  <a:pt x="69" y="57"/>
                  <a:pt x="68" y="57"/>
                  <a:pt x="67" y="57"/>
                </a:cubicBezTo>
                <a:cubicBezTo>
                  <a:pt x="63" y="52"/>
                  <a:pt x="63" y="52"/>
                  <a:pt x="63" y="52"/>
                </a:cubicBezTo>
                <a:cubicBezTo>
                  <a:pt x="56" y="59"/>
                  <a:pt x="56" y="59"/>
                  <a:pt x="56" y="59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5"/>
                  <a:pt x="60" y="66"/>
                </a:cubicBezTo>
                <a:cubicBezTo>
                  <a:pt x="60" y="66"/>
                  <a:pt x="59" y="66"/>
                  <a:pt x="59" y="66"/>
                </a:cubicBezTo>
                <a:cubicBezTo>
                  <a:pt x="54" y="61"/>
                  <a:pt x="54" y="61"/>
                  <a:pt x="54" y="61"/>
                </a:cubicBezTo>
                <a:cubicBezTo>
                  <a:pt x="47" y="68"/>
                  <a:pt x="47" y="68"/>
                  <a:pt x="47" y="68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4"/>
                  <a:pt x="52" y="74"/>
                </a:cubicBezTo>
                <a:cubicBezTo>
                  <a:pt x="51" y="75"/>
                  <a:pt x="50" y="75"/>
                  <a:pt x="50" y="74"/>
                </a:cubicBezTo>
                <a:cubicBezTo>
                  <a:pt x="45" y="70"/>
                  <a:pt x="45" y="70"/>
                  <a:pt x="45" y="70"/>
                </a:cubicBezTo>
                <a:cubicBezTo>
                  <a:pt x="38" y="77"/>
                  <a:pt x="38" y="77"/>
                  <a:pt x="38" y="77"/>
                </a:cubicBezTo>
                <a:cubicBezTo>
                  <a:pt x="43" y="81"/>
                  <a:pt x="43" y="81"/>
                  <a:pt x="43" y="81"/>
                </a:cubicBezTo>
                <a:cubicBezTo>
                  <a:pt x="43" y="82"/>
                  <a:pt x="43" y="83"/>
                  <a:pt x="43" y="83"/>
                </a:cubicBezTo>
                <a:cubicBezTo>
                  <a:pt x="42" y="84"/>
                  <a:pt x="41" y="84"/>
                  <a:pt x="41" y="83"/>
                </a:cubicBezTo>
                <a:cubicBezTo>
                  <a:pt x="36" y="79"/>
                  <a:pt x="36" y="79"/>
                  <a:pt x="36" y="79"/>
                </a:cubicBezTo>
                <a:cubicBezTo>
                  <a:pt x="29" y="85"/>
                  <a:pt x="29" y="85"/>
                  <a:pt x="29" y="85"/>
                </a:cubicBezTo>
                <a:cubicBezTo>
                  <a:pt x="34" y="90"/>
                  <a:pt x="34" y="90"/>
                  <a:pt x="34" y="90"/>
                </a:cubicBezTo>
                <a:cubicBezTo>
                  <a:pt x="35" y="91"/>
                  <a:pt x="35" y="92"/>
                  <a:pt x="34" y="92"/>
                </a:cubicBezTo>
                <a:cubicBezTo>
                  <a:pt x="34" y="93"/>
                  <a:pt x="33" y="93"/>
                  <a:pt x="32" y="92"/>
                </a:cubicBezTo>
                <a:cubicBezTo>
                  <a:pt x="27" y="87"/>
                  <a:pt x="27" y="87"/>
                  <a:pt x="27" y="87"/>
                </a:cubicBezTo>
                <a:cubicBezTo>
                  <a:pt x="21" y="94"/>
                  <a:pt x="21" y="94"/>
                  <a:pt x="21" y="94"/>
                </a:cubicBezTo>
                <a:cubicBezTo>
                  <a:pt x="25" y="99"/>
                  <a:pt x="25" y="99"/>
                  <a:pt x="25" y="99"/>
                </a:cubicBezTo>
                <a:cubicBezTo>
                  <a:pt x="26" y="99"/>
                  <a:pt x="26" y="100"/>
                  <a:pt x="25" y="101"/>
                </a:cubicBezTo>
                <a:cubicBezTo>
                  <a:pt x="25" y="101"/>
                  <a:pt x="24" y="101"/>
                  <a:pt x="23" y="101"/>
                </a:cubicBezTo>
                <a:cubicBezTo>
                  <a:pt x="19" y="96"/>
                  <a:pt x="19" y="96"/>
                  <a:pt x="19" y="96"/>
                </a:cubicBezTo>
                <a:cubicBezTo>
                  <a:pt x="18" y="97"/>
                  <a:pt x="18" y="97"/>
                  <a:pt x="18" y="97"/>
                </a:cubicBezTo>
                <a:cubicBezTo>
                  <a:pt x="17" y="98"/>
                  <a:pt x="16" y="98"/>
                  <a:pt x="15" y="97"/>
                </a:cubicBezTo>
                <a:cubicBezTo>
                  <a:pt x="14" y="96"/>
                  <a:pt x="14" y="95"/>
                  <a:pt x="15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67;p16">
            <a:extLst>
              <a:ext uri="{FF2B5EF4-FFF2-40B4-BE49-F238E27FC236}">
                <a16:creationId xmlns:a16="http://schemas.microsoft.com/office/drawing/2014/main" id="{D0F4F966-64BD-456E-AFFB-DAEA53A31442}"/>
              </a:ext>
            </a:extLst>
          </p:cNvPr>
          <p:cNvSpPr/>
          <p:nvPr/>
        </p:nvSpPr>
        <p:spPr>
          <a:xfrm>
            <a:off x="6818312" y="2609397"/>
            <a:ext cx="385762" cy="457200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62" y="106"/>
                </a:moveTo>
                <a:cubicBezTo>
                  <a:pt x="62" y="108"/>
                  <a:pt x="60" y="109"/>
                  <a:pt x="58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3" y="109"/>
                  <a:pt x="31" y="108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4"/>
                  <a:pt x="33" y="102"/>
                  <a:pt x="35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60" y="102"/>
                  <a:pt x="62" y="104"/>
                  <a:pt x="62" y="106"/>
                </a:cubicBezTo>
                <a:close/>
                <a:moveTo>
                  <a:pt x="62" y="96"/>
                </a:moveTo>
                <a:cubicBezTo>
                  <a:pt x="62" y="94"/>
                  <a:pt x="60" y="92"/>
                  <a:pt x="58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3" y="92"/>
                  <a:pt x="31" y="94"/>
                  <a:pt x="31" y="96"/>
                </a:cubicBezTo>
                <a:cubicBezTo>
                  <a:pt x="31" y="96"/>
                  <a:pt x="31" y="96"/>
                  <a:pt x="31" y="96"/>
                </a:cubicBezTo>
                <a:cubicBezTo>
                  <a:pt x="31" y="98"/>
                  <a:pt x="33" y="99"/>
                  <a:pt x="35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99"/>
                  <a:pt x="62" y="98"/>
                  <a:pt x="62" y="96"/>
                </a:cubicBezTo>
                <a:close/>
                <a:moveTo>
                  <a:pt x="50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90"/>
                  <a:pt x="43" y="90"/>
                  <a:pt x="43" y="90"/>
                </a:cubicBezTo>
                <a:cubicBezTo>
                  <a:pt x="44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90"/>
                  <a:pt x="50" y="90"/>
                </a:cubicBezTo>
                <a:lnTo>
                  <a:pt x="50" y="54"/>
                </a:lnTo>
                <a:close/>
                <a:moveTo>
                  <a:pt x="34" y="40"/>
                </a:moveTo>
                <a:cubicBezTo>
                  <a:pt x="31" y="40"/>
                  <a:pt x="28" y="42"/>
                  <a:pt x="28" y="45"/>
                </a:cubicBezTo>
                <a:cubicBezTo>
                  <a:pt x="28" y="48"/>
                  <a:pt x="31" y="50"/>
                  <a:pt x="34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2"/>
                  <a:pt x="37" y="40"/>
                  <a:pt x="34" y="40"/>
                </a:cubicBezTo>
                <a:close/>
                <a:moveTo>
                  <a:pt x="64" y="45"/>
                </a:moveTo>
                <a:cubicBezTo>
                  <a:pt x="64" y="42"/>
                  <a:pt x="62" y="40"/>
                  <a:pt x="59" y="40"/>
                </a:cubicBezTo>
                <a:cubicBezTo>
                  <a:pt x="56" y="40"/>
                  <a:pt x="54" y="42"/>
                  <a:pt x="54" y="45"/>
                </a:cubicBezTo>
                <a:cubicBezTo>
                  <a:pt x="54" y="50"/>
                  <a:pt x="54" y="50"/>
                  <a:pt x="54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62" y="50"/>
                  <a:pt x="64" y="48"/>
                  <a:pt x="64" y="45"/>
                </a:cubicBezTo>
                <a:close/>
                <a:moveTo>
                  <a:pt x="77" y="35"/>
                </a:moveTo>
                <a:cubicBezTo>
                  <a:pt x="74" y="25"/>
                  <a:pt x="62" y="15"/>
                  <a:pt x="46" y="15"/>
                </a:cubicBezTo>
                <a:cubicBezTo>
                  <a:pt x="30" y="15"/>
                  <a:pt x="19" y="25"/>
                  <a:pt x="16" y="35"/>
                </a:cubicBezTo>
                <a:cubicBezTo>
                  <a:pt x="14" y="43"/>
                  <a:pt x="16" y="50"/>
                  <a:pt x="20" y="56"/>
                </a:cubicBezTo>
                <a:cubicBezTo>
                  <a:pt x="23" y="62"/>
                  <a:pt x="26" y="68"/>
                  <a:pt x="29" y="74"/>
                </a:cubicBezTo>
                <a:cubicBezTo>
                  <a:pt x="30" y="77"/>
                  <a:pt x="31" y="82"/>
                  <a:pt x="32" y="86"/>
                </a:cubicBezTo>
                <a:cubicBezTo>
                  <a:pt x="32" y="89"/>
                  <a:pt x="33" y="90"/>
                  <a:pt x="37" y="90"/>
                </a:cubicBezTo>
                <a:cubicBezTo>
                  <a:pt x="38" y="90"/>
                  <a:pt x="38" y="90"/>
                  <a:pt x="39" y="90"/>
                </a:cubicBezTo>
                <a:cubicBezTo>
                  <a:pt x="39" y="54"/>
                  <a:pt x="39" y="54"/>
                  <a:pt x="39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1" y="54"/>
                  <a:pt x="29" y="53"/>
                  <a:pt x="27" y="51"/>
                </a:cubicBezTo>
                <a:cubicBezTo>
                  <a:pt x="26" y="50"/>
                  <a:pt x="25" y="47"/>
                  <a:pt x="25" y="45"/>
                </a:cubicBezTo>
                <a:cubicBezTo>
                  <a:pt x="25" y="43"/>
                  <a:pt x="26" y="40"/>
                  <a:pt x="27" y="39"/>
                </a:cubicBezTo>
                <a:cubicBezTo>
                  <a:pt x="29" y="37"/>
                  <a:pt x="31" y="36"/>
                  <a:pt x="34" y="36"/>
                </a:cubicBezTo>
                <a:cubicBezTo>
                  <a:pt x="39" y="36"/>
                  <a:pt x="43" y="40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50"/>
                  <a:pt x="43" y="50"/>
                  <a:pt x="43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3"/>
                  <a:pt x="51" y="40"/>
                  <a:pt x="53" y="39"/>
                </a:cubicBezTo>
                <a:cubicBezTo>
                  <a:pt x="54" y="37"/>
                  <a:pt x="57" y="36"/>
                  <a:pt x="59" y="36"/>
                </a:cubicBezTo>
                <a:cubicBezTo>
                  <a:pt x="61" y="36"/>
                  <a:pt x="64" y="37"/>
                  <a:pt x="65" y="39"/>
                </a:cubicBezTo>
                <a:cubicBezTo>
                  <a:pt x="67" y="40"/>
                  <a:pt x="68" y="43"/>
                  <a:pt x="68" y="45"/>
                </a:cubicBezTo>
                <a:cubicBezTo>
                  <a:pt x="68" y="47"/>
                  <a:pt x="67" y="50"/>
                  <a:pt x="65" y="51"/>
                </a:cubicBezTo>
                <a:cubicBezTo>
                  <a:pt x="64" y="53"/>
                  <a:pt x="61" y="54"/>
                  <a:pt x="59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5" y="90"/>
                  <a:pt x="56" y="90"/>
                </a:cubicBezTo>
                <a:cubicBezTo>
                  <a:pt x="59" y="90"/>
                  <a:pt x="60" y="89"/>
                  <a:pt x="61" y="86"/>
                </a:cubicBezTo>
                <a:cubicBezTo>
                  <a:pt x="62" y="82"/>
                  <a:pt x="62" y="77"/>
                  <a:pt x="64" y="74"/>
                </a:cubicBezTo>
                <a:cubicBezTo>
                  <a:pt x="67" y="68"/>
                  <a:pt x="70" y="62"/>
                  <a:pt x="73" y="56"/>
                </a:cubicBezTo>
                <a:cubicBezTo>
                  <a:pt x="77" y="50"/>
                  <a:pt x="78" y="43"/>
                  <a:pt x="77" y="35"/>
                </a:cubicBezTo>
                <a:close/>
                <a:moveTo>
                  <a:pt x="50" y="4"/>
                </a:moveTo>
                <a:cubicBezTo>
                  <a:pt x="50" y="2"/>
                  <a:pt x="48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3" y="2"/>
                  <a:pt x="43" y="4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2"/>
                  <a:pt x="45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8" y="13"/>
                  <a:pt x="50" y="12"/>
                  <a:pt x="50" y="10"/>
                </a:cubicBezTo>
                <a:lnTo>
                  <a:pt x="50" y="4"/>
                </a:lnTo>
                <a:close/>
                <a:moveTo>
                  <a:pt x="68" y="9"/>
                </a:moveTo>
                <a:cubicBezTo>
                  <a:pt x="69" y="7"/>
                  <a:pt x="68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5" y="4"/>
                  <a:pt x="63" y="4"/>
                  <a:pt x="62" y="6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3"/>
                  <a:pt x="59" y="15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2" y="17"/>
                  <a:pt x="64" y="16"/>
                  <a:pt x="65" y="14"/>
                </a:cubicBezTo>
                <a:lnTo>
                  <a:pt x="68" y="9"/>
                </a:lnTo>
                <a:close/>
                <a:moveTo>
                  <a:pt x="82" y="20"/>
                </a:moveTo>
                <a:cubicBezTo>
                  <a:pt x="83" y="19"/>
                  <a:pt x="83" y="16"/>
                  <a:pt x="82" y="15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4"/>
                  <a:pt x="79" y="14"/>
                  <a:pt x="77" y="15"/>
                </a:cubicBezTo>
                <a:cubicBezTo>
                  <a:pt x="73" y="19"/>
                  <a:pt x="73" y="19"/>
                  <a:pt x="73" y="19"/>
                </a:cubicBezTo>
                <a:cubicBezTo>
                  <a:pt x="71" y="20"/>
                  <a:pt x="71" y="22"/>
                  <a:pt x="72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4" y="25"/>
                  <a:pt x="76" y="25"/>
                  <a:pt x="77" y="24"/>
                </a:cubicBezTo>
                <a:lnTo>
                  <a:pt x="82" y="20"/>
                </a:lnTo>
                <a:close/>
                <a:moveTo>
                  <a:pt x="89" y="36"/>
                </a:moveTo>
                <a:cubicBezTo>
                  <a:pt x="91" y="36"/>
                  <a:pt x="92" y="34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0"/>
                  <a:pt x="89" y="29"/>
                  <a:pt x="88" y="30"/>
                </a:cubicBezTo>
                <a:cubicBezTo>
                  <a:pt x="82" y="31"/>
                  <a:pt x="82" y="31"/>
                  <a:pt x="82" y="31"/>
                </a:cubicBezTo>
                <a:cubicBezTo>
                  <a:pt x="80" y="31"/>
                  <a:pt x="79" y="33"/>
                  <a:pt x="79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79" y="36"/>
                  <a:pt x="81" y="37"/>
                  <a:pt x="83" y="37"/>
                </a:cubicBezTo>
                <a:lnTo>
                  <a:pt x="89" y="36"/>
                </a:lnTo>
                <a:close/>
                <a:moveTo>
                  <a:pt x="87" y="54"/>
                </a:moveTo>
                <a:cubicBezTo>
                  <a:pt x="89" y="54"/>
                  <a:pt x="91" y="53"/>
                  <a:pt x="91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2" y="49"/>
                  <a:pt x="90" y="48"/>
                  <a:pt x="89" y="47"/>
                </a:cubicBezTo>
                <a:cubicBezTo>
                  <a:pt x="83" y="46"/>
                  <a:pt x="83" y="46"/>
                  <a:pt x="83" y="46"/>
                </a:cubicBezTo>
                <a:cubicBezTo>
                  <a:pt x="81" y="46"/>
                  <a:pt x="79" y="47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8" y="51"/>
                  <a:pt x="80" y="52"/>
                  <a:pt x="81" y="53"/>
                </a:cubicBezTo>
                <a:lnTo>
                  <a:pt x="87" y="54"/>
                </a:lnTo>
                <a:close/>
                <a:moveTo>
                  <a:pt x="27" y="14"/>
                </a:moveTo>
                <a:cubicBezTo>
                  <a:pt x="28" y="16"/>
                  <a:pt x="30" y="17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4" y="13"/>
                  <a:pt x="33" y="11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4"/>
                  <a:pt x="27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5"/>
                  <a:pt x="23" y="7"/>
                  <a:pt x="24" y="9"/>
                </a:cubicBezTo>
                <a:lnTo>
                  <a:pt x="27" y="14"/>
                </a:lnTo>
                <a:close/>
                <a:moveTo>
                  <a:pt x="15" y="24"/>
                </a:moveTo>
                <a:cubicBezTo>
                  <a:pt x="17" y="25"/>
                  <a:pt x="19" y="25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2"/>
                  <a:pt x="21" y="20"/>
                  <a:pt x="20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4"/>
                  <a:pt x="12" y="14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6"/>
                  <a:pt x="9" y="19"/>
                  <a:pt x="11" y="20"/>
                </a:cubicBezTo>
                <a:lnTo>
                  <a:pt x="15" y="24"/>
                </a:lnTo>
                <a:close/>
                <a:moveTo>
                  <a:pt x="9" y="37"/>
                </a:moveTo>
                <a:cubicBezTo>
                  <a:pt x="11" y="37"/>
                  <a:pt x="13" y="36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4" y="33"/>
                  <a:pt x="12" y="31"/>
                  <a:pt x="11" y="31"/>
                </a:cubicBezTo>
                <a:cubicBezTo>
                  <a:pt x="5" y="30"/>
                  <a:pt x="5" y="30"/>
                  <a:pt x="5" y="30"/>
                </a:cubicBezTo>
                <a:cubicBezTo>
                  <a:pt x="3" y="29"/>
                  <a:pt x="1" y="30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4"/>
                  <a:pt x="2" y="36"/>
                  <a:pt x="3" y="36"/>
                </a:cubicBezTo>
                <a:lnTo>
                  <a:pt x="9" y="37"/>
                </a:lnTo>
                <a:close/>
                <a:moveTo>
                  <a:pt x="11" y="53"/>
                </a:moveTo>
                <a:cubicBezTo>
                  <a:pt x="13" y="52"/>
                  <a:pt x="14" y="51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47"/>
                  <a:pt x="11" y="46"/>
                  <a:pt x="10" y="46"/>
                </a:cubicBezTo>
                <a:cubicBezTo>
                  <a:pt x="4" y="47"/>
                  <a:pt x="4" y="47"/>
                  <a:pt x="4" y="47"/>
                </a:cubicBezTo>
                <a:cubicBezTo>
                  <a:pt x="2" y="48"/>
                  <a:pt x="1" y="49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3"/>
                  <a:pt x="3" y="54"/>
                  <a:pt x="5" y="54"/>
                </a:cubicBezTo>
                <a:lnTo>
                  <a:pt x="11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8949194-B46D-4F1C-AD8B-1E9116A9AC43}"/>
              </a:ext>
            </a:extLst>
          </p:cNvPr>
          <p:cNvSpPr txBox="1"/>
          <p:nvPr/>
        </p:nvSpPr>
        <p:spPr>
          <a:xfrm>
            <a:off x="1079954" y="1567668"/>
            <a:ext cx="390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Fortalecimiento con recursos humanos</a:t>
            </a:r>
          </a:p>
          <a:p>
            <a:pPr algn="ctr"/>
            <a:r>
              <a:rPr lang="es-MX" b="1" i="1" dirty="0"/>
              <a:t>equipamiento e infraestructura</a:t>
            </a:r>
          </a:p>
        </p:txBody>
      </p:sp>
      <p:sp>
        <p:nvSpPr>
          <p:cNvPr id="23" name="Google Shape;249;p16">
            <a:extLst>
              <a:ext uri="{FF2B5EF4-FFF2-40B4-BE49-F238E27FC236}">
                <a16:creationId xmlns:a16="http://schemas.microsoft.com/office/drawing/2014/main" id="{66DC3430-79DA-4286-83D6-0ACE68D115AA}"/>
              </a:ext>
            </a:extLst>
          </p:cNvPr>
          <p:cNvSpPr txBox="1"/>
          <p:nvPr/>
        </p:nvSpPr>
        <p:spPr>
          <a:xfrm>
            <a:off x="1717566" y="1264903"/>
            <a:ext cx="3052388" cy="38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9AA"/>
              </a:buClr>
              <a:buSzPts val="2200"/>
              <a:buFont typeface="Open Sans SemiBold"/>
              <a:buNone/>
            </a:pPr>
            <a:r>
              <a:rPr lang="en-US" b="1" i="0" u="none" dirty="0">
                <a:solidFill>
                  <a:srgbClr val="FF3300"/>
                </a:solidFill>
                <a:latin typeface="Mongolian Baiti" panose="03000500000000000000" pitchFamily="66" charset="0"/>
                <a:ea typeface="Open Sans SemiBold"/>
                <a:cs typeface="Mongolian Baiti" panose="03000500000000000000" pitchFamily="66" charset="0"/>
                <a:sym typeface="Open Sans SemiBold"/>
              </a:rPr>
              <a:t>RED FUNCIONAL DE SALUD</a:t>
            </a:r>
          </a:p>
        </p:txBody>
      </p:sp>
      <p:sp>
        <p:nvSpPr>
          <p:cNvPr id="24" name="Google Shape;249;p16">
            <a:extLst>
              <a:ext uri="{FF2B5EF4-FFF2-40B4-BE49-F238E27FC236}">
                <a16:creationId xmlns:a16="http://schemas.microsoft.com/office/drawing/2014/main" id="{2C4399AB-9688-48BF-8DAB-FCEDC685B224}"/>
              </a:ext>
            </a:extLst>
          </p:cNvPr>
          <p:cNvSpPr txBox="1"/>
          <p:nvPr/>
        </p:nvSpPr>
        <p:spPr>
          <a:xfrm>
            <a:off x="570121" y="2974629"/>
            <a:ext cx="2496919" cy="38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9AA"/>
              </a:buClr>
              <a:buSzPts val="2200"/>
              <a:buFont typeface="Open Sans SemiBold"/>
              <a:buNone/>
            </a:pPr>
            <a:r>
              <a:rPr lang="en-US" b="1" i="0" u="none" dirty="0">
                <a:solidFill>
                  <a:srgbClr val="00B050"/>
                </a:solidFill>
                <a:latin typeface="Mongolian Baiti" panose="03000500000000000000" pitchFamily="66" charset="0"/>
                <a:ea typeface="Open Sans SemiBold"/>
                <a:cs typeface="Mongolian Baiti" panose="03000500000000000000" pitchFamily="66" charset="0"/>
                <a:sym typeface="Open Sans SemiBold"/>
              </a:rPr>
              <a:t>DESARROLLO DE LA SALUD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6A1FDAE-EB2B-4919-B021-057E642E9A7E}"/>
              </a:ext>
            </a:extLst>
          </p:cNvPr>
          <p:cNvSpPr txBox="1"/>
          <p:nvPr/>
        </p:nvSpPr>
        <p:spPr>
          <a:xfrm>
            <a:off x="145092" y="3617847"/>
            <a:ext cx="348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Implementación integral de la salud hacia una atención con calidad y calidez</a:t>
            </a:r>
          </a:p>
        </p:txBody>
      </p:sp>
      <p:sp>
        <p:nvSpPr>
          <p:cNvPr id="26" name="Google Shape;249;p16">
            <a:extLst>
              <a:ext uri="{FF2B5EF4-FFF2-40B4-BE49-F238E27FC236}">
                <a16:creationId xmlns:a16="http://schemas.microsoft.com/office/drawing/2014/main" id="{6488DE1C-077B-43B8-B0F2-AFE64445389F}"/>
              </a:ext>
            </a:extLst>
          </p:cNvPr>
          <p:cNvSpPr txBox="1"/>
          <p:nvPr/>
        </p:nvSpPr>
        <p:spPr>
          <a:xfrm>
            <a:off x="1500516" y="5212897"/>
            <a:ext cx="2496919" cy="38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9AA"/>
              </a:buClr>
              <a:buSzPts val="2200"/>
              <a:buFont typeface="Open Sans SemiBold"/>
              <a:buNone/>
            </a:pPr>
            <a:r>
              <a:rPr lang="en-US" b="1" i="0" u="none" dirty="0">
                <a:solidFill>
                  <a:srgbClr val="00B0F0"/>
                </a:solidFill>
                <a:latin typeface="Mongolian Baiti" panose="03000500000000000000" pitchFamily="66" charset="0"/>
                <a:ea typeface="Open Sans SemiBold"/>
                <a:cs typeface="Mongolian Baiti" panose="03000500000000000000" pitchFamily="66" charset="0"/>
                <a:sym typeface="Open Sans SemiBold"/>
              </a:rPr>
              <a:t>SISTEMA DE SEGUROS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3CB0AF5-28B8-4724-AD6F-173C01D2DF89}"/>
              </a:ext>
            </a:extLst>
          </p:cNvPr>
          <p:cNvSpPr txBox="1"/>
          <p:nvPr/>
        </p:nvSpPr>
        <p:spPr>
          <a:xfrm>
            <a:off x="1079954" y="5700259"/>
            <a:ext cx="348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Administración eficiente de los recursos económicos recaudados</a:t>
            </a:r>
          </a:p>
        </p:txBody>
      </p:sp>
      <p:sp>
        <p:nvSpPr>
          <p:cNvPr id="28" name="Google Shape;249;p16">
            <a:extLst>
              <a:ext uri="{FF2B5EF4-FFF2-40B4-BE49-F238E27FC236}">
                <a16:creationId xmlns:a16="http://schemas.microsoft.com/office/drawing/2014/main" id="{8DD89F09-08C5-451C-9FA6-695D6A22B4A7}"/>
              </a:ext>
            </a:extLst>
          </p:cNvPr>
          <p:cNvSpPr txBox="1"/>
          <p:nvPr/>
        </p:nvSpPr>
        <p:spPr>
          <a:xfrm>
            <a:off x="7642483" y="1473950"/>
            <a:ext cx="2496919" cy="38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9AA"/>
              </a:buClr>
              <a:buSzPts val="2200"/>
              <a:buFont typeface="Open Sans SemiBold"/>
              <a:buNone/>
            </a:pPr>
            <a:r>
              <a:rPr lang="en-US" b="1" i="0" u="none" dirty="0">
                <a:solidFill>
                  <a:srgbClr val="990587"/>
                </a:solidFill>
                <a:latin typeface="Mongolian Baiti" panose="03000500000000000000" pitchFamily="66" charset="0"/>
                <a:ea typeface="Open Sans SemiBold"/>
                <a:cs typeface="Mongolian Baiti" panose="03000500000000000000" pitchFamily="66" charset="0"/>
                <a:sym typeface="Open Sans SemiBold"/>
              </a:rPr>
              <a:t>TRANSFERENCIAS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8567459-BB7B-4B7E-A434-60605D4705EA}"/>
              </a:ext>
            </a:extLst>
          </p:cNvPr>
          <p:cNvSpPr txBox="1"/>
          <p:nvPr/>
        </p:nvSpPr>
        <p:spPr>
          <a:xfrm>
            <a:off x="7308056" y="1802372"/>
            <a:ext cx="348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Ejecución de transferencias de recursos  a instituciones públicas </a:t>
            </a:r>
          </a:p>
        </p:txBody>
      </p:sp>
      <p:sp>
        <p:nvSpPr>
          <p:cNvPr id="30" name="Google Shape;249;p16">
            <a:extLst>
              <a:ext uri="{FF2B5EF4-FFF2-40B4-BE49-F238E27FC236}">
                <a16:creationId xmlns:a16="http://schemas.microsoft.com/office/drawing/2014/main" id="{7B043934-0763-4A57-B9BC-42B67C6F6801}"/>
              </a:ext>
            </a:extLst>
          </p:cNvPr>
          <p:cNvSpPr txBox="1"/>
          <p:nvPr/>
        </p:nvSpPr>
        <p:spPr>
          <a:xfrm>
            <a:off x="9124960" y="2806259"/>
            <a:ext cx="2496919" cy="38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9AA"/>
              </a:buClr>
              <a:buSzPts val="2200"/>
              <a:buFont typeface="Open Sans SemiBold"/>
              <a:buNone/>
            </a:pPr>
            <a:r>
              <a:rPr lang="en-US" b="1" i="0" u="none" dirty="0">
                <a:solidFill>
                  <a:srgbClr val="0A20EC"/>
                </a:solidFill>
                <a:latin typeface="Mongolian Baiti" panose="03000500000000000000" pitchFamily="66" charset="0"/>
                <a:ea typeface="Open Sans SemiBold"/>
                <a:cs typeface="Mongolian Baiti" panose="03000500000000000000" pitchFamily="66" charset="0"/>
                <a:sym typeface="Open Sans SemiBold"/>
              </a:rPr>
              <a:t>DEUDAS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4D515D7-FA40-4927-A1B8-5D6AAD627E5C}"/>
              </a:ext>
            </a:extLst>
          </p:cNvPr>
          <p:cNvSpPr txBox="1"/>
          <p:nvPr/>
        </p:nvSpPr>
        <p:spPr>
          <a:xfrm>
            <a:off x="8591492" y="3173518"/>
            <a:ext cx="348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Reducción de deudas generadas por administraciones pasadas </a:t>
            </a:r>
          </a:p>
        </p:txBody>
      </p:sp>
      <p:sp>
        <p:nvSpPr>
          <p:cNvPr id="32" name="Google Shape;249;p16">
            <a:extLst>
              <a:ext uri="{FF2B5EF4-FFF2-40B4-BE49-F238E27FC236}">
                <a16:creationId xmlns:a16="http://schemas.microsoft.com/office/drawing/2014/main" id="{10F090BF-77B6-401C-9961-D2E76A78C9D3}"/>
              </a:ext>
            </a:extLst>
          </p:cNvPr>
          <p:cNvSpPr txBox="1"/>
          <p:nvPr/>
        </p:nvSpPr>
        <p:spPr>
          <a:xfrm>
            <a:off x="8777287" y="4507386"/>
            <a:ext cx="2496919" cy="38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9AA"/>
              </a:buClr>
              <a:buSzPts val="2200"/>
              <a:buFont typeface="Open Sans SemiBold"/>
              <a:buNone/>
            </a:pPr>
            <a:r>
              <a:rPr lang="en-US" b="1" i="0" u="none" dirty="0">
                <a:solidFill>
                  <a:srgbClr val="FF0066"/>
                </a:solidFill>
                <a:latin typeface="Mongolian Baiti" panose="03000500000000000000" pitchFamily="66" charset="0"/>
                <a:ea typeface="Open Sans SemiBold"/>
                <a:cs typeface="Mongolian Baiti" panose="03000500000000000000" pitchFamily="66" charset="0"/>
                <a:sym typeface="Open Sans SemiBold"/>
              </a:rPr>
              <a:t>ADMINISTRACIÓN CENTRAL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E325A70-CD39-4B8B-B0EB-8DDA058F12A0}"/>
              </a:ext>
            </a:extLst>
          </p:cNvPr>
          <p:cNvSpPr txBox="1"/>
          <p:nvPr/>
        </p:nvSpPr>
        <p:spPr>
          <a:xfrm>
            <a:off x="7797799" y="5014442"/>
            <a:ext cx="428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Ejecución de actividades dirigidas a una gestión eficiente en los ámbitos administrativo, legal, financiero y técnico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10426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76F0439-856F-4F73-9B48-F6B216E5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PROGRAMADOS PARA LA GESTION 2024</a:t>
            </a:r>
            <a:endParaRPr lang="es-B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E4333F-5C51-445B-90A9-76838F2F4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8F147CD2-302C-4A7E-AF02-446F2C9E8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029959"/>
              </p:ext>
            </p:extLst>
          </p:nvPr>
        </p:nvGraphicFramePr>
        <p:xfrm>
          <a:off x="578224" y="2124634"/>
          <a:ext cx="10636624" cy="4531657"/>
        </p:xfrm>
        <a:graphic>
          <a:graphicData uri="http://schemas.openxmlformats.org/drawingml/2006/table">
            <a:tbl>
              <a:tblPr firstRow="1" firstCol="1" bandRow="1"/>
              <a:tblGrid>
                <a:gridCol w="854879">
                  <a:extLst>
                    <a:ext uri="{9D8B030D-6E8A-4147-A177-3AD203B41FA5}">
                      <a16:colId xmlns:a16="http://schemas.microsoft.com/office/drawing/2014/main" val="4252842809"/>
                    </a:ext>
                  </a:extLst>
                </a:gridCol>
                <a:gridCol w="4632001">
                  <a:extLst>
                    <a:ext uri="{9D8B030D-6E8A-4147-A177-3AD203B41FA5}">
                      <a16:colId xmlns:a16="http://schemas.microsoft.com/office/drawing/2014/main" val="3384112716"/>
                    </a:ext>
                  </a:extLst>
                </a:gridCol>
                <a:gridCol w="1743472">
                  <a:extLst>
                    <a:ext uri="{9D8B030D-6E8A-4147-A177-3AD203B41FA5}">
                      <a16:colId xmlns:a16="http://schemas.microsoft.com/office/drawing/2014/main" val="33859668"/>
                    </a:ext>
                  </a:extLst>
                </a:gridCol>
                <a:gridCol w="3406272">
                  <a:extLst>
                    <a:ext uri="{9D8B030D-6E8A-4147-A177-3AD203B41FA5}">
                      <a16:colId xmlns:a16="http://schemas.microsoft.com/office/drawing/2014/main" val="675468372"/>
                    </a:ext>
                  </a:extLst>
                </a:gridCol>
              </a:tblGrid>
              <a:tr h="697588">
                <a:tc gridSpan="4">
                  <a:txBody>
                    <a:bodyPr/>
                    <a:lstStyle/>
                    <a:p>
                      <a:pPr algn="ctr"/>
                      <a:r>
                        <a:rPr lang="es-BO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PLANES GESTION 2024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55516"/>
                  </a:ext>
                </a:extLst>
              </a:tr>
              <a:tr h="664572">
                <a:tc>
                  <a:txBody>
                    <a:bodyPr/>
                    <a:lstStyle/>
                    <a:p>
                      <a:pPr algn="ctr"/>
                      <a:r>
                        <a:rPr lang="es-BO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48993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HABILITACION DEL SERVICIO DE ODONTOLOGIA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RESOLUCION N°12/2023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958853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HABILITACION DEL SERVICIO DE FARMACIA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RESOLUCION N° 14/2023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16950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HABILITACION DEL SERVICIO DE LABORATORIO CLINICO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RESOLUCION N°117/2024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285023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HABILITACION DEL SERVICIO DE HEMODIALLISIS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PROCESO</a:t>
                      </a:r>
                      <a:endParaRPr lang="es-B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844853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MANTENIMIENTO DE HABILITACION POLICONSULTORIO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HABILITADO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RESOLUCION 0055/2022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790785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ACREDITACION POLICONSULTORIO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ACREDITADO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RESOLUCION 029/2024</a:t>
                      </a:r>
                      <a:endParaRPr lang="es-B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07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3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49400-08D5-4340-A011-3E73638DB1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PROGRAMADOS PARA LA GESTION 2024</a:t>
            </a:r>
            <a:endParaRPr lang="es-B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E029F91F-EB90-4A90-B9D1-391D4C63F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058457"/>
              </p:ext>
            </p:extLst>
          </p:nvPr>
        </p:nvGraphicFramePr>
        <p:xfrm>
          <a:off x="107576" y="2084296"/>
          <a:ext cx="11970407" cy="44664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84192">
                  <a:extLst>
                    <a:ext uri="{9D8B030D-6E8A-4147-A177-3AD203B41FA5}">
                      <a16:colId xmlns:a16="http://schemas.microsoft.com/office/drawing/2014/main" val="26626775"/>
                    </a:ext>
                  </a:extLst>
                </a:gridCol>
                <a:gridCol w="1167591">
                  <a:extLst>
                    <a:ext uri="{9D8B030D-6E8A-4147-A177-3AD203B41FA5}">
                      <a16:colId xmlns:a16="http://schemas.microsoft.com/office/drawing/2014/main" val="3635808144"/>
                    </a:ext>
                  </a:extLst>
                </a:gridCol>
                <a:gridCol w="1028591">
                  <a:extLst>
                    <a:ext uri="{9D8B030D-6E8A-4147-A177-3AD203B41FA5}">
                      <a16:colId xmlns:a16="http://schemas.microsoft.com/office/drawing/2014/main" val="1781522226"/>
                    </a:ext>
                  </a:extLst>
                </a:gridCol>
                <a:gridCol w="1075569">
                  <a:extLst>
                    <a:ext uri="{9D8B030D-6E8A-4147-A177-3AD203B41FA5}">
                      <a16:colId xmlns:a16="http://schemas.microsoft.com/office/drawing/2014/main" val="1071897271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757891013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3931340526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1000182678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2646137801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1989304189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1518738311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3044431485"/>
                    </a:ext>
                  </a:extLst>
                </a:gridCol>
                <a:gridCol w="951808">
                  <a:extLst>
                    <a:ext uri="{9D8B030D-6E8A-4147-A177-3AD203B41FA5}">
                      <a16:colId xmlns:a16="http://schemas.microsoft.com/office/drawing/2014/main" val="1231318803"/>
                    </a:ext>
                  </a:extLst>
                </a:gridCol>
              </a:tblGrid>
              <a:tr h="520624"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ENERO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FEBRERO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MARZO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ABRIL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MAYO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JUNIO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JULIO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AGOSTO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SEPTIEMBRE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OCTUBRE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NOVIEMBRE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50" b="1" dirty="0"/>
                    </a:p>
                    <a:p>
                      <a:pPr algn="ctr"/>
                      <a:r>
                        <a:rPr lang="es-ES" sz="1050" b="1" dirty="0"/>
                        <a:t>DICIEMBRE</a:t>
                      </a:r>
                      <a:endParaRPr lang="es-BO" sz="105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807566"/>
                  </a:ext>
                </a:extLst>
              </a:tr>
              <a:tr h="3945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Conformación de grupos según temas de exposición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Concientización y capacitación contra el cáncer de cuello uterino, cáncer de mama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BO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Capacitación a la población asegurada sobre día mundial del riñón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Campaña de vacunación a los asegurados, beneficiarios y a toda la población en general.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Capacitación  a la población asegurada sobre la enfermedad de </a:t>
                      </a:r>
                      <a:r>
                        <a:rPr lang="es-BO" sz="1100" b="1" dirty="0" err="1">
                          <a:solidFill>
                            <a:schemeClr val="tx1"/>
                          </a:solidFill>
                          <a:effectLst/>
                        </a:rPr>
                        <a:t>chagas</a:t>
                      </a: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Concientización a todo el personal sobre lavado de manos. 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Capacitación sobre hepatitis a los asegurados y beneficiarios en general.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Orientación sobre lactancia materna a todas las madres asegurados de nuestra institución.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Feria de salud organizada en el frontis de la institución.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Capacitación sobre los CUIDADOS Y APOYO a los pacientes después de su recuperación quirúrgica. 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Orientación a los asegurados en general sobre la prevención y los cuidados de la DIABETES.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Orientación a todo el personal de la institución y los asegurados en general sobre la lucha contra la violencia hacia la mujer.  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</a:rPr>
                        <a:t>Capacitación a todos los asegurado y beneficiarios sobre VIH - SIDA </a:t>
                      </a:r>
                    </a:p>
                    <a:p>
                      <a:endParaRPr lang="es-B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404223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1F8A19A-1EEF-4EA9-88B3-E3124A42E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14" name="Gráfico 13" descr="Presentación con gráfico circular con relleno sólido">
            <a:extLst>
              <a:ext uri="{FF2B5EF4-FFF2-40B4-BE49-F238E27FC236}">
                <a16:creationId xmlns:a16="http://schemas.microsoft.com/office/drawing/2014/main" id="{5BB11A54-4CC9-42C8-9AAD-3584C6DC3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302" y="9197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4C5E1-D369-4EAF-B7EA-301E569E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21" y="753228"/>
            <a:ext cx="10071061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PROGRAMADOS GESTION 2024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ED3BD0-2043-46C4-86BC-24DFA44F8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6" name="Gráfico 5" descr="Hombre con bastón con relleno sólido">
            <a:extLst>
              <a:ext uri="{FF2B5EF4-FFF2-40B4-BE49-F238E27FC236}">
                <a16:creationId xmlns:a16="http://schemas.microsoft.com/office/drawing/2014/main" id="{852268D3-F80D-4A50-B57E-9B18ABC88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9539" y="5830658"/>
            <a:ext cx="914400" cy="914400"/>
          </a:xfrm>
          <a:prstGeom prst="rect">
            <a:avLst/>
          </a:prstGeom>
        </p:spPr>
      </p:pic>
      <p:pic>
        <p:nvPicPr>
          <p:cNvPr id="8" name="Gráfico 7" descr="Edificio con relleno sólido">
            <a:extLst>
              <a:ext uri="{FF2B5EF4-FFF2-40B4-BE49-F238E27FC236}">
                <a16:creationId xmlns:a16="http://schemas.microsoft.com/office/drawing/2014/main" id="{733A89BB-C754-41F7-BE3F-A8FC24CCE1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5858" y="3603812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 con relleno sólido">
            <a:extLst>
              <a:ext uri="{FF2B5EF4-FFF2-40B4-BE49-F238E27FC236}">
                <a16:creationId xmlns:a16="http://schemas.microsoft.com/office/drawing/2014/main" id="{A8045870-6B56-4660-999C-A1455CE9D0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460" y="4719725"/>
            <a:ext cx="914400" cy="914400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3119B2B-9F33-4C32-9ABD-ACF10DDD4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360079"/>
              </p:ext>
            </p:extLst>
          </p:nvPr>
        </p:nvGraphicFramePr>
        <p:xfrm>
          <a:off x="1775013" y="2178424"/>
          <a:ext cx="7570845" cy="4679576"/>
        </p:xfrm>
        <a:graphic>
          <a:graphicData uri="http://schemas.openxmlformats.org/drawingml/2006/table">
            <a:tbl>
              <a:tblPr firstRow="1" firstCol="1" bandRow="1"/>
              <a:tblGrid>
                <a:gridCol w="518402">
                  <a:extLst>
                    <a:ext uri="{9D8B030D-6E8A-4147-A177-3AD203B41FA5}">
                      <a16:colId xmlns:a16="http://schemas.microsoft.com/office/drawing/2014/main" val="1038302544"/>
                    </a:ext>
                  </a:extLst>
                </a:gridCol>
                <a:gridCol w="4753681">
                  <a:extLst>
                    <a:ext uri="{9D8B030D-6E8A-4147-A177-3AD203B41FA5}">
                      <a16:colId xmlns:a16="http://schemas.microsoft.com/office/drawing/2014/main" val="1020305285"/>
                    </a:ext>
                  </a:extLst>
                </a:gridCol>
                <a:gridCol w="2298762">
                  <a:extLst>
                    <a:ext uri="{9D8B030D-6E8A-4147-A177-3AD203B41FA5}">
                      <a16:colId xmlns:a16="http://schemas.microsoft.com/office/drawing/2014/main" val="371792759"/>
                    </a:ext>
                  </a:extLst>
                </a:gridCol>
              </a:tblGrid>
              <a:tr h="804166">
                <a:tc gridSpan="3">
                  <a:txBody>
                    <a:bodyPr/>
                    <a:lstStyle/>
                    <a:p>
                      <a:pPr algn="ctr"/>
                      <a:r>
                        <a:rPr lang="es-B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PROYECTOS PROGRAMADOS GESTION 2024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4139"/>
                  </a:ext>
                </a:extLst>
              </a:tr>
              <a:tr h="804166">
                <a:tc>
                  <a:txBody>
                    <a:bodyPr/>
                    <a:lstStyle/>
                    <a:p>
                      <a:pPr algn="ctr"/>
                      <a:r>
                        <a:rPr lang="es-B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68782"/>
                  </a:ext>
                </a:extLst>
              </a:tr>
              <a:tr h="767810">
                <a:tc>
                  <a:txBody>
                    <a:bodyPr/>
                    <a:lstStyle/>
                    <a:p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MANTENER PROMEDIO DE HABILITACION EN EL SEGUIMIENTO ANUAL ASUSS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REALIZADO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45356"/>
                  </a:ext>
                </a:extLst>
              </a:tr>
              <a:tr h="1151717">
                <a:tc>
                  <a:txBody>
                    <a:bodyPr/>
                    <a:lstStyle/>
                    <a:p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MANTENER PROMEDIO DE ACREDITACION EN EL SEGUIMIENTO ANUAL ASUSS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REALIZADO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285953"/>
                  </a:ext>
                </a:extLst>
              </a:tr>
              <a:tr h="1151717">
                <a:tc>
                  <a:txBody>
                    <a:bodyPr/>
                    <a:lstStyle/>
                    <a:p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CLUB ADULTO MAYOR (grupo de apoyo para los adultos mayores de la Caja de Salud de Caminos Y R.A. Regional Sucre)  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PROCESO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6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5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DC256-8CDD-4452-ADB6-1F01412276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 INTERNAS DEL PERSONAL PROGRAMADAS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5A48E8-BC80-4731-8EBA-954D03946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4C8061-6D1B-4DE5-A2A9-9135639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79140"/>
              </p:ext>
            </p:extLst>
          </p:nvPr>
        </p:nvGraphicFramePr>
        <p:xfrm>
          <a:off x="1089212" y="1963271"/>
          <a:ext cx="10273553" cy="4706470"/>
        </p:xfrm>
        <a:graphic>
          <a:graphicData uri="http://schemas.openxmlformats.org/drawingml/2006/table">
            <a:tbl>
              <a:tblPr firstRow="1" firstCol="1" bandRow="1"/>
              <a:tblGrid>
                <a:gridCol w="712694">
                  <a:extLst>
                    <a:ext uri="{9D8B030D-6E8A-4147-A177-3AD203B41FA5}">
                      <a16:colId xmlns:a16="http://schemas.microsoft.com/office/drawing/2014/main" val="1760996512"/>
                    </a:ext>
                  </a:extLst>
                </a:gridCol>
                <a:gridCol w="6625557">
                  <a:extLst>
                    <a:ext uri="{9D8B030D-6E8A-4147-A177-3AD203B41FA5}">
                      <a16:colId xmlns:a16="http://schemas.microsoft.com/office/drawing/2014/main" val="2187915167"/>
                    </a:ext>
                  </a:extLst>
                </a:gridCol>
                <a:gridCol w="2935302">
                  <a:extLst>
                    <a:ext uri="{9D8B030D-6E8A-4147-A177-3AD203B41FA5}">
                      <a16:colId xmlns:a16="http://schemas.microsoft.com/office/drawing/2014/main" val="3352384730"/>
                    </a:ext>
                  </a:extLst>
                </a:gridCol>
              </a:tblGrid>
              <a:tr h="718721">
                <a:tc>
                  <a:txBody>
                    <a:bodyPr/>
                    <a:lstStyle/>
                    <a:p>
                      <a:pPr algn="ctr"/>
                      <a:r>
                        <a:rPr lang="es-B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BO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CAPACITACION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2946"/>
                  </a:ext>
                </a:extLst>
              </a:tr>
              <a:tr h="612072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HEMORRAGIA DEL PRIMER Y SEGUNDO TRIMESTRE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081355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ALIMENTACIÓN ADECUADA DEL ADULTO MAYOR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52533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PELIGROS Y PROCEDIMIENTOS EN PROTECCIÓN RADIOLÓGICA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223588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MANEJO Y ARCHIVO DEL EXPEDIENTE CLÍNICO Y DOCUMENTACIÓN ADMINISTRATIVA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00839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PRESCRIPCIÓN Y DISPENSACIÓN DE MEDICAMENTOS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903817"/>
                  </a:ext>
                </a:extLst>
              </a:tr>
              <a:tr h="259667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Y CREENCIAS DEL PACIENTE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88101"/>
                  </a:ext>
                </a:extLst>
              </a:tr>
              <a:tr h="259667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LAVADO DE MANOS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483330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NORMATIVA Y PROCEDIMIENTO DE ATENCIÓN AL PACIENTE Y SU FAMILIA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AGOSTO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166796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 DE PACIENTES CON NECESIDADES URGENTES O INMEDIATAS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SEPTIEMBRE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839691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ctr"/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B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NORMATIVA Y PROCEDIMIENTOS EN PROCESOS DE ATENCIÓN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NOVIEMBRE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22" marR="63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24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2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3019-AED1-4858-961B-FF56C327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27" y="753228"/>
            <a:ext cx="10065756" cy="108093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SOBRE SERVICIOS, PROYECTOS Y BENEFICIOS PROYECTADOS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 de texto 1133">
            <a:extLst>
              <a:ext uri="{FF2B5EF4-FFF2-40B4-BE49-F238E27FC236}">
                <a16:creationId xmlns:a16="http://schemas.microsoft.com/office/drawing/2014/main" id="{8748B9A4-524B-4EB3-B7DF-916564F0FB6F}"/>
              </a:ext>
            </a:extLst>
          </p:cNvPr>
          <p:cNvSpPr txBox="1"/>
          <p:nvPr/>
        </p:nvSpPr>
        <p:spPr>
          <a:xfrm>
            <a:off x="2705172" y="2143849"/>
            <a:ext cx="6251260" cy="49590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3200" b="1" noProof="1">
                <a:solidFill>
                  <a:srgbClr val="00206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CARTERA DE SERVICIOS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F9B3CA-46B0-47B1-97C9-22E8FE30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7737" y="2949437"/>
            <a:ext cx="3266127" cy="256929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Medicina General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Enfermería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Cirugía General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Pediatría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Ginecología y Obstetricia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Traumatología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Anestesiología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Odontología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Oftalmología</a:t>
            </a:r>
          </a:p>
          <a:p>
            <a:pPr marL="342900" indent="-3429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Servicio de hemodiálisis</a:t>
            </a:r>
          </a:p>
          <a:p>
            <a:pPr marL="342900" indent="-342900" defTabSz="457200">
              <a:buFontTx/>
              <a:buAutoNum type="arabicPeriod"/>
            </a:pPr>
            <a:endParaRPr lang="es-BO" sz="1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defTabSz="457200">
              <a:buFontTx/>
              <a:buAutoNum type="arabicPeriod"/>
            </a:pPr>
            <a:endParaRPr lang="en-US" sz="1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A3F355-9107-4C79-9C6C-E868D577E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9030" y="2806321"/>
            <a:ext cx="2654178" cy="137089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indent="-342900" defTabSz="457200">
              <a:buFontTx/>
              <a:buAutoNum type="arabicPeriod"/>
            </a:pPr>
            <a:r>
              <a:rPr lang="es-ES" sz="1600" b="1" dirty="0">
                <a:solidFill>
                  <a:prstClr val="black"/>
                </a:solidFill>
                <a:latin typeface="Calibri Light" panose="020F0302020204030204"/>
              </a:rPr>
              <a:t>Laboratorio clínico</a:t>
            </a:r>
          </a:p>
          <a:p>
            <a:pPr marL="342900" indent="-342900" defTabSz="457200">
              <a:buFontTx/>
              <a:buAutoNum type="arabicPeriod"/>
            </a:pPr>
            <a:r>
              <a:rPr lang="es-ES" sz="1600" b="1" dirty="0">
                <a:solidFill>
                  <a:prstClr val="black"/>
                </a:solidFill>
                <a:latin typeface="Calibri Light" panose="020F0302020204030204"/>
              </a:rPr>
              <a:t>Imagenología (Ecografía y Rayos X)</a:t>
            </a:r>
          </a:p>
          <a:p>
            <a:pPr marL="342900" indent="-342900" defTabSz="457200">
              <a:buFontTx/>
              <a:buAutoNum type="arabicPeriod"/>
            </a:pPr>
            <a:r>
              <a:rPr lang="es-ES" sz="1600" b="1" dirty="0">
                <a:solidFill>
                  <a:prstClr val="black"/>
                </a:solidFill>
                <a:latin typeface="Calibri Light" panose="020F0302020204030204"/>
              </a:rPr>
              <a:t>Fisioterapia</a:t>
            </a:r>
          </a:p>
          <a:p>
            <a:pPr marL="342900" indent="-342900" defTabSz="457200">
              <a:buFontTx/>
              <a:buAutoNum type="arabicPeriod"/>
            </a:pPr>
            <a:endParaRPr lang="es-ES" sz="1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defTabSz="457200">
              <a:buFontTx/>
              <a:buAutoNum type="arabicPeriod"/>
            </a:pPr>
            <a:endParaRPr lang="es-ES" sz="1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CAAA97-755E-4E91-B61E-839F1C971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1" y="2796041"/>
            <a:ext cx="3266127" cy="58636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Urgencias y emergencias</a:t>
            </a:r>
          </a:p>
          <a:p>
            <a:pPr marL="342900" indent="-342900" defTabSz="457200">
              <a:buFontTx/>
              <a:buAutoNum type="arabicPeriod"/>
            </a:pPr>
            <a:r>
              <a:rPr lang="es-BO" sz="1600" b="1" dirty="0">
                <a:solidFill>
                  <a:prstClr val="black"/>
                </a:solidFill>
                <a:latin typeface="Calibri Light" panose="020F0302020204030204"/>
              </a:rPr>
              <a:t>Sala de internación transitoria.</a:t>
            </a:r>
          </a:p>
          <a:p>
            <a:pPr defTabSz="457200"/>
            <a:endParaRPr lang="en-US" sz="1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1" name="Cuadro de texto 7">
            <a:extLst>
              <a:ext uri="{FF2B5EF4-FFF2-40B4-BE49-F238E27FC236}">
                <a16:creationId xmlns:a16="http://schemas.microsoft.com/office/drawing/2014/main" id="{4784DAE7-3B72-4C37-8806-4512899E4890}"/>
              </a:ext>
            </a:extLst>
          </p:cNvPr>
          <p:cNvSpPr txBox="1"/>
          <p:nvPr/>
        </p:nvSpPr>
        <p:spPr>
          <a:xfrm>
            <a:off x="598792" y="2566079"/>
            <a:ext cx="2945464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kern="0" noProof="1">
                <a:solidFill>
                  <a:srgbClr val="00206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CONSULTA EXTERNA</a:t>
            </a:r>
          </a:p>
        </p:txBody>
      </p:sp>
      <p:sp>
        <p:nvSpPr>
          <p:cNvPr id="12" name="Cuadro de texto 54">
            <a:extLst>
              <a:ext uri="{FF2B5EF4-FFF2-40B4-BE49-F238E27FC236}">
                <a16:creationId xmlns:a16="http://schemas.microsoft.com/office/drawing/2014/main" id="{A9850E2E-730E-4CCD-B8CC-1231D54859A4}"/>
              </a:ext>
            </a:extLst>
          </p:cNvPr>
          <p:cNvSpPr txBox="1"/>
          <p:nvPr/>
        </p:nvSpPr>
        <p:spPr>
          <a:xfrm>
            <a:off x="8307321" y="2391801"/>
            <a:ext cx="268422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kern="0" noProof="1">
                <a:solidFill>
                  <a:srgbClr val="00206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SERVICIOS COMPLEMENTARIOS DE DIAGNÓSTICO  </a:t>
            </a:r>
          </a:p>
        </p:txBody>
      </p:sp>
      <p:sp>
        <p:nvSpPr>
          <p:cNvPr id="13" name="Cuadro de texto 45">
            <a:extLst>
              <a:ext uri="{FF2B5EF4-FFF2-40B4-BE49-F238E27FC236}">
                <a16:creationId xmlns:a16="http://schemas.microsoft.com/office/drawing/2014/main" id="{3404F865-284F-4197-AF2C-CABB890F1D06}"/>
              </a:ext>
            </a:extLst>
          </p:cNvPr>
          <p:cNvSpPr txBox="1"/>
          <p:nvPr/>
        </p:nvSpPr>
        <p:spPr>
          <a:xfrm>
            <a:off x="4302570" y="2575488"/>
            <a:ext cx="3056463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kern="0" noProof="1">
                <a:solidFill>
                  <a:srgbClr val="00206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HOSPITALIZACIÓN</a:t>
            </a:r>
          </a:p>
          <a:p>
            <a:pPr algn="ctr">
              <a:defRPr/>
            </a:pPr>
            <a:r>
              <a:rPr lang="es-ES" sz="1200" b="1" kern="0" noProof="1">
                <a:solidFill>
                  <a:srgbClr val="00206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TRANSITORIA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9D6E80-4056-44D9-BA75-E038701B7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32" y="3968596"/>
            <a:ext cx="1530089" cy="1370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03BE1F-17D5-42A1-9C96-149273C59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73" y="5036621"/>
            <a:ext cx="2067256" cy="1576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3779498-4054-4E10-86F4-BC4B6A04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98" y="3538690"/>
            <a:ext cx="1793690" cy="1348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B87BB62-EDD8-485F-902E-FCCE47143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6" y="4654042"/>
            <a:ext cx="2363228" cy="1958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C8482-00D6-492B-B9E4-0C70D35C0A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51" y="5712650"/>
            <a:ext cx="1893297" cy="784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540257-A67E-41BD-B99A-22F18E36A4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00" y="5743923"/>
            <a:ext cx="968417" cy="784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04F5B14-56AD-49CB-83B0-B3DA17B77B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41" y="5691406"/>
            <a:ext cx="1162177" cy="937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F88D093-F4AE-474D-982D-A5BAEBEC8C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0F917-9E87-4447-AEE6-3B79B44E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9" y="753228"/>
            <a:ext cx="10180163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SOBRE EL PROGRAMA ANUAL DE CONTRATACIONES 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970AAF-6BA5-4275-8EA3-47683BFA8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5" name="Gráfico 4" descr="Sala de juntas con relleno sólido">
            <a:extLst>
              <a:ext uri="{FF2B5EF4-FFF2-40B4-BE49-F238E27FC236}">
                <a16:creationId xmlns:a16="http://schemas.microsoft.com/office/drawing/2014/main" id="{E2EA452B-1556-437C-9FF2-E083F9409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9" y="1130068"/>
            <a:ext cx="914400" cy="914400"/>
          </a:xfrm>
          <a:prstGeom prst="rect">
            <a:avLst/>
          </a:prstGeom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63955A5-DED5-4CA4-A283-6C09E06150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020" y="2044469"/>
          <a:ext cx="11963961" cy="4598378"/>
        </p:xfrm>
        <a:graphic>
          <a:graphicData uri="http://schemas.openxmlformats.org/drawingml/2006/table">
            <a:tbl>
              <a:tblPr/>
              <a:tblGrid>
                <a:gridCol w="1883216">
                  <a:extLst>
                    <a:ext uri="{9D8B030D-6E8A-4147-A177-3AD203B41FA5}">
                      <a16:colId xmlns:a16="http://schemas.microsoft.com/office/drawing/2014/main" val="607446439"/>
                    </a:ext>
                  </a:extLst>
                </a:gridCol>
                <a:gridCol w="2237704">
                  <a:extLst>
                    <a:ext uri="{9D8B030D-6E8A-4147-A177-3AD203B41FA5}">
                      <a16:colId xmlns:a16="http://schemas.microsoft.com/office/drawing/2014/main" val="2262556205"/>
                    </a:ext>
                  </a:extLst>
                </a:gridCol>
                <a:gridCol w="2126926">
                  <a:extLst>
                    <a:ext uri="{9D8B030D-6E8A-4147-A177-3AD203B41FA5}">
                      <a16:colId xmlns:a16="http://schemas.microsoft.com/office/drawing/2014/main" val="2454309718"/>
                    </a:ext>
                  </a:extLst>
                </a:gridCol>
                <a:gridCol w="1861061">
                  <a:extLst>
                    <a:ext uri="{9D8B030D-6E8A-4147-A177-3AD203B41FA5}">
                      <a16:colId xmlns:a16="http://schemas.microsoft.com/office/drawing/2014/main" val="1906056901"/>
                    </a:ext>
                  </a:extLst>
                </a:gridCol>
                <a:gridCol w="1683817">
                  <a:extLst>
                    <a:ext uri="{9D8B030D-6E8A-4147-A177-3AD203B41FA5}">
                      <a16:colId xmlns:a16="http://schemas.microsoft.com/office/drawing/2014/main" val="514630361"/>
                    </a:ext>
                  </a:extLst>
                </a:gridCol>
                <a:gridCol w="2171237">
                  <a:extLst>
                    <a:ext uri="{9D8B030D-6E8A-4147-A177-3AD203B41FA5}">
                      <a16:colId xmlns:a16="http://schemas.microsoft.com/office/drawing/2014/main" val="2380778005"/>
                    </a:ext>
                  </a:extLst>
                </a:gridCol>
              </a:tblGrid>
              <a:tr h="76879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CONTRATACION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PROCESOS DE CONTRATACION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 DE CONTRATAR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 ORGANISMO FINANCIADOR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DE PUBLICACION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REFERENCIAL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01358"/>
                  </a:ext>
                </a:extLst>
              </a:tr>
              <a:tr h="141853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MENOR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ESPECIFICOS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344.400,00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6062"/>
                  </a:ext>
                </a:extLst>
              </a:tr>
              <a:tr h="113482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MENOR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ESPECIFICOS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- ABRIL - JUNIO - AGOSTO - NOVIEMBRE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413.667,92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90627"/>
                  </a:ext>
                </a:extLst>
              </a:tr>
              <a:tr h="127623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 DE BIENES PARA FUNCIONAMIENTO DE CENTROS EDUCATIVOS O DE SALUD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ESPECIFICOS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324.000,00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95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8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E7AFB23-B525-4E30-83B6-3D0707BF37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DATOS INSTITUCIONALES</a:t>
            </a:r>
            <a:endParaRPr lang="es-B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E5B535-DAC1-482D-A786-FFCF1D12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656" y="1869300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s-BO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GENERAL EJECUTIVO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6C2709-A03D-4FCB-9949-183F035CB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3559" y="1834166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lang="es-BO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MEDICO REGIONAL SUCRE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CCB52D-3874-465C-9EBB-A4418C881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5A9F37C-7ABA-499C-8057-35A946DC7D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7211" r="28714"/>
          <a:stretch/>
        </p:blipFill>
        <p:spPr>
          <a:xfrm>
            <a:off x="2218083" y="2987237"/>
            <a:ext cx="1823346" cy="2526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F6BA1B1E-1377-4A32-88DD-E6F975FAAC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00" y="2908356"/>
            <a:ext cx="1823346" cy="2526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FDABAC07-1676-4BEF-83EB-E511E110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19" y="5780782"/>
            <a:ext cx="41280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Rodolfo Edmundo Rocabado Benavides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Designación a través de la Resolución Suprema 27404 del 13 de enero de 2021 </a:t>
            </a:r>
            <a:endParaRPr kumimoji="0" lang="es-MX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D2A1C7-A23C-4A98-8564-A3CEEEC40C0E}"/>
              </a:ext>
            </a:extLst>
          </p:cNvPr>
          <p:cNvSpPr txBox="1"/>
          <p:nvPr/>
        </p:nvSpPr>
        <p:spPr>
          <a:xfrm>
            <a:off x="5002941" y="5937252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Dra. Jhael Leslie Loayza Llanos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JEFE MEDICO REGIONAL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F700C2-6A4E-4EBA-A10E-02F49A41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00" y="2958137"/>
            <a:ext cx="1823346" cy="2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7F7F-1225-430E-AE0D-6D875FD2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LOGROS INSTITUCIONALES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GESTION 2024</a:t>
            </a:r>
            <a:endParaRPr lang="es-BO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A64414D-1F39-4F25-93C9-E1CD58DD4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72724"/>
              </p:ext>
            </p:extLst>
          </p:nvPr>
        </p:nvGraphicFramePr>
        <p:xfrm>
          <a:off x="282388" y="2124634"/>
          <a:ext cx="11658598" cy="4477870"/>
        </p:xfrm>
        <a:graphic>
          <a:graphicData uri="http://schemas.openxmlformats.org/drawingml/2006/table">
            <a:tbl>
              <a:tblPr/>
              <a:tblGrid>
                <a:gridCol w="705484">
                  <a:extLst>
                    <a:ext uri="{9D8B030D-6E8A-4147-A177-3AD203B41FA5}">
                      <a16:colId xmlns:a16="http://schemas.microsoft.com/office/drawing/2014/main" val="1033409532"/>
                    </a:ext>
                  </a:extLst>
                </a:gridCol>
                <a:gridCol w="3890778">
                  <a:extLst>
                    <a:ext uri="{9D8B030D-6E8A-4147-A177-3AD203B41FA5}">
                      <a16:colId xmlns:a16="http://schemas.microsoft.com/office/drawing/2014/main" val="3193779640"/>
                    </a:ext>
                  </a:extLst>
                </a:gridCol>
                <a:gridCol w="1799297">
                  <a:extLst>
                    <a:ext uri="{9D8B030D-6E8A-4147-A177-3AD203B41FA5}">
                      <a16:colId xmlns:a16="http://schemas.microsoft.com/office/drawing/2014/main" val="2166167355"/>
                    </a:ext>
                  </a:extLst>
                </a:gridCol>
                <a:gridCol w="2419874">
                  <a:extLst>
                    <a:ext uri="{9D8B030D-6E8A-4147-A177-3AD203B41FA5}">
                      <a16:colId xmlns:a16="http://schemas.microsoft.com/office/drawing/2014/main" val="3111793827"/>
                    </a:ext>
                  </a:extLst>
                </a:gridCol>
                <a:gridCol w="1420958">
                  <a:extLst>
                    <a:ext uri="{9D8B030D-6E8A-4147-A177-3AD203B41FA5}">
                      <a16:colId xmlns:a16="http://schemas.microsoft.com/office/drawing/2014/main" val="1097538563"/>
                    </a:ext>
                  </a:extLst>
                </a:gridCol>
                <a:gridCol w="1422207">
                  <a:extLst>
                    <a:ext uri="{9D8B030D-6E8A-4147-A177-3AD203B41FA5}">
                      <a16:colId xmlns:a16="http://schemas.microsoft.com/office/drawing/2014/main" val="3051457936"/>
                    </a:ext>
                  </a:extLst>
                </a:gridCol>
              </a:tblGrid>
              <a:tr h="18348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 </a:t>
                      </a:r>
                      <a:endParaRPr lang="es-B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Nombre del equipo adquirido </a:t>
                      </a:r>
                      <a:endParaRPr lang="es-B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Costo de adquisicion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Instancia que efectuo la adquisicion del equipo (regional, Nacional)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Estado (Pagado, En proceso)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Ejecución</a:t>
                      </a:r>
                      <a:endParaRPr lang="es-B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17504"/>
                  </a:ext>
                </a:extLst>
              </a:tr>
              <a:tr h="311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Refrigerador 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7000 bs.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Regional Sucre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27615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Ambu Infantil con Reservorio y Extensión 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510 bs.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Regional Sucre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72357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Vortex Cabezal Intercambiable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2300 bs.  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Regional Sucre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14013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Miscroscopio Triangular con Camara, B-193PL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14080 bs.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Regional Sucre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8180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68A309B-0514-499E-99C0-CC85D80DF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D08522-19A0-4C2F-994A-361B8E0AF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F723B90-3DBE-40EC-A106-EC3803A03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6278"/>
              </p:ext>
            </p:extLst>
          </p:nvPr>
        </p:nvGraphicFramePr>
        <p:xfrm>
          <a:off x="363072" y="470647"/>
          <a:ext cx="9937375" cy="3660437"/>
        </p:xfrm>
        <a:graphic>
          <a:graphicData uri="http://schemas.openxmlformats.org/drawingml/2006/table">
            <a:tbl>
              <a:tblPr/>
              <a:tblGrid>
                <a:gridCol w="601330">
                  <a:extLst>
                    <a:ext uri="{9D8B030D-6E8A-4147-A177-3AD203B41FA5}">
                      <a16:colId xmlns:a16="http://schemas.microsoft.com/office/drawing/2014/main" val="4057273731"/>
                    </a:ext>
                  </a:extLst>
                </a:gridCol>
                <a:gridCol w="3316361">
                  <a:extLst>
                    <a:ext uri="{9D8B030D-6E8A-4147-A177-3AD203B41FA5}">
                      <a16:colId xmlns:a16="http://schemas.microsoft.com/office/drawing/2014/main" val="3005121101"/>
                    </a:ext>
                  </a:extLst>
                </a:gridCol>
                <a:gridCol w="1533657">
                  <a:extLst>
                    <a:ext uri="{9D8B030D-6E8A-4147-A177-3AD203B41FA5}">
                      <a16:colId xmlns:a16="http://schemas.microsoft.com/office/drawing/2014/main" val="4209737152"/>
                    </a:ext>
                  </a:extLst>
                </a:gridCol>
                <a:gridCol w="2062614">
                  <a:extLst>
                    <a:ext uri="{9D8B030D-6E8A-4147-A177-3AD203B41FA5}">
                      <a16:colId xmlns:a16="http://schemas.microsoft.com/office/drawing/2014/main" val="1345927992"/>
                    </a:ext>
                  </a:extLst>
                </a:gridCol>
                <a:gridCol w="1211174">
                  <a:extLst>
                    <a:ext uri="{9D8B030D-6E8A-4147-A177-3AD203B41FA5}">
                      <a16:colId xmlns:a16="http://schemas.microsoft.com/office/drawing/2014/main" val="486141268"/>
                    </a:ext>
                  </a:extLst>
                </a:gridCol>
                <a:gridCol w="1212239">
                  <a:extLst>
                    <a:ext uri="{9D8B030D-6E8A-4147-A177-3AD203B41FA5}">
                      <a16:colId xmlns:a16="http://schemas.microsoft.com/office/drawing/2014/main" val="2498705533"/>
                    </a:ext>
                  </a:extLst>
                </a:gridCol>
              </a:tblGrid>
              <a:tr h="673536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Doppler Fetal 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485,69 bs.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Regional Sucre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36325"/>
                  </a:ext>
                </a:extLst>
              </a:tr>
              <a:tr h="52325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Carro de Paro y Desfibrilador 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84900 bs.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Nacional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21322"/>
                  </a:ext>
                </a:extLst>
              </a:tr>
              <a:tr h="5827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Aspirador de Secreciones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5612 bs.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Nacional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092230"/>
                  </a:ext>
                </a:extLst>
              </a:tr>
              <a:tr h="648506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Ecografo Estacionario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55680 </a:t>
                      </a: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bs.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Nacional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214311"/>
                  </a:ext>
                </a:extLst>
              </a:tr>
              <a:tr h="5827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Ecografo Portatil 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transferencia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Nacional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Pagado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BO" sz="1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Cumplido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967724"/>
                  </a:ext>
                </a:extLst>
              </a:tr>
              <a:tr h="5827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Total:</a:t>
                      </a:r>
                      <a:endParaRPr lang="es-B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170567,69 bs </a:t>
                      </a:r>
                      <a:endParaRPr lang="es-B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B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5350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B3AE9A0-46BC-4155-9D35-D81D9E12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910" y="4207253"/>
            <a:ext cx="1835180" cy="234665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4072F5-F739-49CE-AD39-958196CCB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62" b="15294"/>
          <a:stretch/>
        </p:blipFill>
        <p:spPr>
          <a:xfrm>
            <a:off x="3366700" y="4232206"/>
            <a:ext cx="1676862" cy="232170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051A08-EB86-4097-A206-31FDE20A49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84" b="14902"/>
          <a:stretch/>
        </p:blipFill>
        <p:spPr>
          <a:xfrm>
            <a:off x="986184" y="4201561"/>
            <a:ext cx="1676862" cy="22164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C70B3E-F572-4D3E-814D-B6E97B175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0" y="2288528"/>
            <a:ext cx="1110503" cy="7358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7AE623-2BF4-482A-BAD7-AB85C2A97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60" y="3395263"/>
            <a:ext cx="735821" cy="73582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3ACC36E-6338-4103-BCEC-80EF744D0A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2157" y="4340754"/>
            <a:ext cx="920003" cy="920003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428D216-3C2E-46C9-8B60-633D79DA6B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3971" y="4278711"/>
            <a:ext cx="1835179" cy="228419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1B27D8C-420D-4BBB-B0B2-0803BA1C38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5816" y="5685167"/>
            <a:ext cx="891995" cy="89199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760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7FF72-DB48-4F8B-847B-B821C2D3AD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INFORMACION SOBRE SERVICIOS, PROYECTOS Y BENEFICIOS PROYECTADOS</a:t>
            </a:r>
            <a:endParaRPr lang="es-BO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6C8C9-96ED-4BC6-9E62-D27C3B70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GESTIONAR UN PROYECTO DE INFRAESTRUCTURA PARA </a:t>
            </a:r>
          </a:p>
          <a:p>
            <a:pPr marL="0" indent="0">
              <a:buNone/>
            </a:pPr>
            <a:r>
              <a:rPr lang="es-ES" dirty="0"/>
              <a:t>NUESTRO PROPIO POLICONSULTORIO A FUTURO.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E1DBBD-7671-434B-AEE4-88F9C04A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1026" name="Picture 2" descr="Jasa Konstruksi Terintegrasi (EPC)">
            <a:extLst>
              <a:ext uri="{FF2B5EF4-FFF2-40B4-BE49-F238E27FC236}">
                <a16:creationId xmlns:a16="http://schemas.microsoft.com/office/drawing/2014/main" id="{8C0BDBF3-5BB4-4840-B2D6-57E46A90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2" y="4136531"/>
            <a:ext cx="4157663" cy="205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🏗️🚀 Inovasi dalam Konstruksi: Keahlian PT Nikifour Menghadirkan Perubahan  Positif 🚀🏗️">
            <a:extLst>
              <a:ext uri="{FF2B5EF4-FFF2-40B4-BE49-F238E27FC236}">
                <a16:creationId xmlns:a16="http://schemas.microsoft.com/office/drawing/2014/main" id="{C1E43E18-05D9-40D8-B2D4-E0230E0B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7" y="2212918"/>
            <a:ext cx="2567701" cy="175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icas e profissionais para uma obra rápida e barata - Revista Circuito -  Portal de Notícias da Granja Viana e Região">
            <a:extLst>
              <a:ext uri="{FF2B5EF4-FFF2-40B4-BE49-F238E27FC236}">
                <a16:creationId xmlns:a16="http://schemas.microsoft.com/office/drawing/2014/main" id="{708559C3-2054-40C3-8169-EE31A9B0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2" y="4946745"/>
            <a:ext cx="2652713" cy="149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53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3C06E-AFC8-4F6E-973E-6FD95C4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SOBRE AUDITORIAS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D488EE-C679-47A6-938B-77AE2B62C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6CBF694-D96A-4661-B475-2CC6EF1AC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572321"/>
              </p:ext>
            </p:extLst>
          </p:nvPr>
        </p:nvGraphicFramePr>
        <p:xfrm>
          <a:off x="900954" y="2057401"/>
          <a:ext cx="9211233" cy="4639235"/>
        </p:xfrm>
        <a:graphic>
          <a:graphicData uri="http://schemas.openxmlformats.org/drawingml/2006/table">
            <a:tbl>
              <a:tblPr/>
              <a:tblGrid>
                <a:gridCol w="1850235">
                  <a:extLst>
                    <a:ext uri="{9D8B030D-6E8A-4147-A177-3AD203B41FA5}">
                      <a16:colId xmlns:a16="http://schemas.microsoft.com/office/drawing/2014/main" val="2790962117"/>
                    </a:ext>
                  </a:extLst>
                </a:gridCol>
                <a:gridCol w="2004327">
                  <a:extLst>
                    <a:ext uri="{9D8B030D-6E8A-4147-A177-3AD203B41FA5}">
                      <a16:colId xmlns:a16="http://schemas.microsoft.com/office/drawing/2014/main" val="3237419035"/>
                    </a:ext>
                  </a:extLst>
                </a:gridCol>
                <a:gridCol w="2065965">
                  <a:extLst>
                    <a:ext uri="{9D8B030D-6E8A-4147-A177-3AD203B41FA5}">
                      <a16:colId xmlns:a16="http://schemas.microsoft.com/office/drawing/2014/main" val="2972261149"/>
                    </a:ext>
                  </a:extLst>
                </a:gridCol>
                <a:gridCol w="3290706">
                  <a:extLst>
                    <a:ext uri="{9D8B030D-6E8A-4147-A177-3AD203B41FA5}">
                      <a16:colId xmlns:a16="http://schemas.microsoft.com/office/drawing/2014/main" val="2448485276"/>
                    </a:ext>
                  </a:extLst>
                </a:gridCol>
              </a:tblGrid>
              <a:tr h="244450">
                <a:tc gridSpan="4">
                  <a:txBody>
                    <a:bodyPr/>
                    <a:lstStyle/>
                    <a:p>
                      <a:pPr algn="ctr"/>
                      <a:r>
                        <a:rPr lang="es-BO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AUDITORIAS REGIONAL SUCRE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6518"/>
                  </a:ext>
                </a:extLst>
              </a:tr>
              <a:tr h="307391">
                <a:tc>
                  <a:txBody>
                    <a:bodyPr/>
                    <a:lstStyle/>
                    <a:p>
                      <a:pPr algn="ctr"/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768891"/>
                  </a:ext>
                </a:extLst>
              </a:tr>
              <a:tr h="964068">
                <a:tc>
                  <a:txBody>
                    <a:bodyPr/>
                    <a:lstStyle/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DE MAYO DE 2024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COMITÉ DE AUDITORIA MEDICA Y GESTOR DE CALIDAD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VERIFICAR EL CUMPLIMIENTO DE LOS ESTANDARES DE ATENCION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CONOCER LAS FORTALEZAS Y DEBILIDADES EN CUANTO A LOS SERVICIOS MEDICOS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789913"/>
                  </a:ext>
                </a:extLst>
              </a:tr>
              <a:tr h="964068">
                <a:tc>
                  <a:txBody>
                    <a:bodyPr/>
                    <a:lstStyle/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DE JUNIO DE 2024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COMITÉ DE EXPEDIENTE CLINICO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IDENTIFICAR FALENCIAS EN EL MANEJO DEL EXPEDIENTE CLINICO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ASEGURAR EL CORRECTO MANEJO Y ORGANIZACIÓN DEL EXPEDIENTE CLINICO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72741"/>
                  </a:ext>
                </a:extLst>
              </a:tr>
              <a:tr h="1083389">
                <a:tc>
                  <a:txBody>
                    <a:bodyPr/>
                    <a:lstStyle/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DE AGOSTO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COMITÉ DE AUDITORIA MEDICA Y GESTOR DE CALIDAD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VERIFICAR LA APLICACIÓN DE NORMAS RESPECTO A LA ATENCION BRINDADA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MEJORAR EL SERVICIO DE ATENCION MEDICA CON CALIDAD Y CALIDEZ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915690"/>
                  </a:ext>
                </a:extLst>
              </a:tr>
              <a:tr h="1075869">
                <a:tc>
                  <a:txBody>
                    <a:bodyPr/>
                    <a:lstStyle/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B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DE DICIEMBRE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COMITÉ DE AUDITORIA MEDICA Y GESTOR DE CALIDAD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VERIFICAR LA APLICACIÓN DE NORMAS RESPECTO A LA ATENCION BRINDADA</a:t>
                      </a:r>
                      <a:endParaRPr lang="es-B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B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CONOCER LAS FORTALEZAS Y DEBILIDADES EN CUANTO A LOS SERVICIOS MEDICOS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B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ASEGURAR EL CORRECTO MANEJO Y ORGANIZACIÓN DEL EXPEDIENTE CLINICO</a:t>
                      </a:r>
                      <a:endParaRPr lang="es-B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232" marR="45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58292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790519E-B6CD-46E4-BB04-CCD71805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58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899FE13D-AF9C-4295-8E42-C332D5254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655804"/>
              </p:ext>
            </p:extLst>
          </p:nvPr>
        </p:nvGraphicFramePr>
        <p:xfrm>
          <a:off x="605119" y="2286000"/>
          <a:ext cx="10139084" cy="4208927"/>
        </p:xfrm>
        <a:graphic>
          <a:graphicData uri="http://schemas.openxmlformats.org/drawingml/2006/table">
            <a:tbl>
              <a:tblPr firstRow="1" firstCol="1" bandRow="1"/>
              <a:tblGrid>
                <a:gridCol w="443752">
                  <a:extLst>
                    <a:ext uri="{9D8B030D-6E8A-4147-A177-3AD203B41FA5}">
                      <a16:colId xmlns:a16="http://schemas.microsoft.com/office/drawing/2014/main" val="1956240054"/>
                    </a:ext>
                  </a:extLst>
                </a:gridCol>
                <a:gridCol w="2527149">
                  <a:extLst>
                    <a:ext uri="{9D8B030D-6E8A-4147-A177-3AD203B41FA5}">
                      <a16:colId xmlns:a16="http://schemas.microsoft.com/office/drawing/2014/main" val="2314267316"/>
                    </a:ext>
                  </a:extLst>
                </a:gridCol>
                <a:gridCol w="1643674">
                  <a:extLst>
                    <a:ext uri="{9D8B030D-6E8A-4147-A177-3AD203B41FA5}">
                      <a16:colId xmlns:a16="http://schemas.microsoft.com/office/drawing/2014/main" val="1871905306"/>
                    </a:ext>
                  </a:extLst>
                </a:gridCol>
                <a:gridCol w="1807115">
                  <a:extLst>
                    <a:ext uri="{9D8B030D-6E8A-4147-A177-3AD203B41FA5}">
                      <a16:colId xmlns:a16="http://schemas.microsoft.com/office/drawing/2014/main" val="3108902580"/>
                    </a:ext>
                  </a:extLst>
                </a:gridCol>
                <a:gridCol w="3717394">
                  <a:extLst>
                    <a:ext uri="{9D8B030D-6E8A-4147-A177-3AD203B41FA5}">
                      <a16:colId xmlns:a16="http://schemas.microsoft.com/office/drawing/2014/main" val="1979609578"/>
                    </a:ext>
                  </a:extLst>
                </a:gridCol>
              </a:tblGrid>
              <a:tr h="498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Nº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PROCESOS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PROCESO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CONCLUIDO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OBSERVACION</a:t>
                      </a:r>
                      <a:endParaRPr lang="es-B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81541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COACTIVOS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6</a:t>
                      </a:r>
                      <a:endParaRPr lang="es-BO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BO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LA ESPERA DE RESOLUCIONES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93882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PENALES 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BO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BO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TENEMOS PROCESOS PENALES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60584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LABORALES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BO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BO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CONCLUIDOS CON PAGO DE BENEFICIOS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664457"/>
                  </a:ext>
                </a:extLst>
              </a:tr>
              <a:tr h="566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ADMINISTRATIVOS 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BO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BO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LA ESPERA DE RESOLUCION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56155"/>
                  </a:ext>
                </a:extLst>
              </a:tr>
              <a:tr h="61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CIVILES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BO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BO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DECLINADO POR INCOMPETENCIA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803871"/>
                  </a:ext>
                </a:extLst>
              </a:tr>
              <a:tr h="6821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TOTALES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PROCESOS</a:t>
                      </a:r>
                      <a:endParaRPr lang="es-B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PROCESOS</a:t>
                      </a:r>
                      <a:endParaRPr lang="es-BO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8944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8BDFE333-8F90-4E40-A210-3188CD10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752475"/>
            <a:ext cx="10038688" cy="108108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SOBRE LOS PROCESOS JURIDICOS, PENAL, ADMINISTRATIVO GESTION 2024</a:t>
            </a:r>
            <a:endParaRPr lang="es-BO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164CC2-31D8-44C0-82E5-F5C34BC92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C34CBE-2DD6-4095-A026-3E6D565A4AE8}"/>
              </a:ext>
            </a:extLst>
          </p:cNvPr>
          <p:cNvSpPr txBox="1"/>
          <p:nvPr/>
        </p:nvSpPr>
        <p:spPr>
          <a:xfrm>
            <a:off x="0" y="5691847"/>
            <a:ext cx="2450726" cy="116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BO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B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BO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			</a:t>
            </a:r>
            <a:r>
              <a:rPr lang="es-BO" sz="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FUENTE: JURIDICA</a:t>
            </a:r>
            <a:endParaRPr lang="es-B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Gráfico 13" descr="Martillo de juez con relleno sólido">
            <a:extLst>
              <a:ext uri="{FF2B5EF4-FFF2-40B4-BE49-F238E27FC236}">
                <a16:creationId xmlns:a16="http://schemas.microsoft.com/office/drawing/2014/main" id="{AC48B793-DAC4-459D-875C-18AC05788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9681" y="56918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330E3-51F1-4BA2-887B-78817D7F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5" y="753228"/>
            <a:ext cx="9944558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EJECUCION PRESUPUESTARIA DE GASTOS GESTION 2024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756281-DB6F-4C21-BF8E-6B88EAA9F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8" name="Gráfico 7" descr="Gráfico de barras con tendencia alcista con relleno sólido">
            <a:extLst>
              <a:ext uri="{FF2B5EF4-FFF2-40B4-BE49-F238E27FC236}">
                <a16:creationId xmlns:a16="http://schemas.microsoft.com/office/drawing/2014/main" id="{FDD7B249-734D-4766-9EA5-82A926095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625" y="919766"/>
            <a:ext cx="914400" cy="914400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780A765D-8E3A-4D67-BAE3-F86484545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5122"/>
              </p:ext>
            </p:extLst>
          </p:nvPr>
        </p:nvGraphicFramePr>
        <p:xfrm>
          <a:off x="349625" y="2111189"/>
          <a:ext cx="11483787" cy="4598893"/>
        </p:xfrm>
        <a:graphic>
          <a:graphicData uri="http://schemas.openxmlformats.org/drawingml/2006/table">
            <a:tbl>
              <a:tblPr/>
              <a:tblGrid>
                <a:gridCol w="1873768">
                  <a:extLst>
                    <a:ext uri="{9D8B030D-6E8A-4147-A177-3AD203B41FA5}">
                      <a16:colId xmlns:a16="http://schemas.microsoft.com/office/drawing/2014/main" val="2459663506"/>
                    </a:ext>
                  </a:extLst>
                </a:gridCol>
                <a:gridCol w="2319020">
                  <a:extLst>
                    <a:ext uri="{9D8B030D-6E8A-4147-A177-3AD203B41FA5}">
                      <a16:colId xmlns:a16="http://schemas.microsoft.com/office/drawing/2014/main" val="3350585998"/>
                    </a:ext>
                  </a:extLst>
                </a:gridCol>
                <a:gridCol w="1855216">
                  <a:extLst>
                    <a:ext uri="{9D8B030D-6E8A-4147-A177-3AD203B41FA5}">
                      <a16:colId xmlns:a16="http://schemas.microsoft.com/office/drawing/2014/main" val="2943460096"/>
                    </a:ext>
                  </a:extLst>
                </a:gridCol>
                <a:gridCol w="2003634">
                  <a:extLst>
                    <a:ext uri="{9D8B030D-6E8A-4147-A177-3AD203B41FA5}">
                      <a16:colId xmlns:a16="http://schemas.microsoft.com/office/drawing/2014/main" val="642908915"/>
                    </a:ext>
                  </a:extLst>
                </a:gridCol>
                <a:gridCol w="1762455">
                  <a:extLst>
                    <a:ext uri="{9D8B030D-6E8A-4147-A177-3AD203B41FA5}">
                      <a16:colId xmlns:a16="http://schemas.microsoft.com/office/drawing/2014/main" val="1526065477"/>
                    </a:ext>
                  </a:extLst>
                </a:gridCol>
                <a:gridCol w="1669694">
                  <a:extLst>
                    <a:ext uri="{9D8B030D-6E8A-4147-A177-3AD203B41FA5}">
                      <a16:colId xmlns:a16="http://schemas.microsoft.com/office/drawing/2014/main" val="2622282482"/>
                    </a:ext>
                  </a:extLst>
                </a:gridCol>
              </a:tblGrid>
              <a:tr h="6167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 POR CLASE DE GASTO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VIGENTE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DEVENGADO (EJECUTADO)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61510"/>
                  </a:ext>
                </a:extLst>
              </a:tr>
              <a:tr h="99553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954.388,00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954.388,00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701.888,82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252.499,18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958436"/>
                  </a:ext>
                </a:extLst>
              </a:tr>
              <a:tr h="99553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886.466,50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37315"/>
                  </a:ext>
                </a:extLst>
              </a:tr>
              <a:tr h="99553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2.889.613,00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3.926.130,00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3.798.060,03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128.069,97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596325"/>
                  </a:ext>
                </a:extLst>
              </a:tr>
              <a:tr h="99553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BASICOS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68.897,00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92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CA6EEC-B789-43E6-8011-A8B7A1A8A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8A36B8-6C7D-4C63-A0B7-4283FAD22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09020"/>
              </p:ext>
            </p:extLst>
          </p:nvPr>
        </p:nvGraphicFramePr>
        <p:xfrm>
          <a:off x="376518" y="336175"/>
          <a:ext cx="10112187" cy="6078070"/>
        </p:xfrm>
        <a:graphic>
          <a:graphicData uri="http://schemas.openxmlformats.org/drawingml/2006/table">
            <a:tbl>
              <a:tblPr/>
              <a:tblGrid>
                <a:gridCol w="1649969">
                  <a:extLst>
                    <a:ext uri="{9D8B030D-6E8A-4147-A177-3AD203B41FA5}">
                      <a16:colId xmlns:a16="http://schemas.microsoft.com/office/drawing/2014/main" val="1473336752"/>
                    </a:ext>
                  </a:extLst>
                </a:gridCol>
                <a:gridCol w="2042041">
                  <a:extLst>
                    <a:ext uri="{9D8B030D-6E8A-4147-A177-3AD203B41FA5}">
                      <a16:colId xmlns:a16="http://schemas.microsoft.com/office/drawing/2014/main" val="4285263448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1889791234"/>
                    </a:ext>
                  </a:extLst>
                </a:gridCol>
                <a:gridCol w="1764324">
                  <a:extLst>
                    <a:ext uri="{9D8B030D-6E8A-4147-A177-3AD203B41FA5}">
                      <a16:colId xmlns:a16="http://schemas.microsoft.com/office/drawing/2014/main" val="1793696551"/>
                    </a:ext>
                  </a:extLst>
                </a:gridCol>
                <a:gridCol w="1551951">
                  <a:extLst>
                    <a:ext uri="{9D8B030D-6E8A-4147-A177-3AD203B41FA5}">
                      <a16:colId xmlns:a16="http://schemas.microsoft.com/office/drawing/2014/main" val="2160547327"/>
                    </a:ext>
                  </a:extLst>
                </a:gridCol>
                <a:gridCol w="1470269">
                  <a:extLst>
                    <a:ext uri="{9D8B030D-6E8A-4147-A177-3AD203B41FA5}">
                      <a16:colId xmlns:a16="http://schemas.microsoft.com/office/drawing/2014/main" val="1288367956"/>
                    </a:ext>
                  </a:extLst>
                </a:gridCol>
              </a:tblGrid>
              <a:tr h="95729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ACTIVOS FIJOS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327.950,00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77.033,00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77.032,09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937184"/>
                  </a:ext>
                </a:extLst>
              </a:tr>
              <a:tr h="95729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DEUDAS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146.890,42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129.423,58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80751"/>
                  </a:ext>
                </a:extLst>
              </a:tr>
              <a:tr h="95729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PUBLICA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89.417,00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92.417,00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13.699,78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78.717,22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99805"/>
                  </a:ext>
                </a:extLst>
              </a:tr>
              <a:tr h="95729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178.841,00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199.966,00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19987"/>
                  </a:ext>
                </a:extLst>
              </a:tr>
              <a:tr h="95729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254.392,94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244.392,87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411114"/>
                  </a:ext>
                </a:extLst>
              </a:tr>
              <a:tr h="95729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5.771.433,00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6.749.790,94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6.137.293,51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612.497,43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26958"/>
                  </a:ext>
                </a:extLst>
              </a:tr>
              <a:tr h="3342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B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REPORTE SIGEP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9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798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BD77EF8-5FFA-4284-B55E-D637351A6F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2387" y="2030506"/>
          <a:ext cx="11645152" cy="4679576"/>
        </p:xfrm>
        <a:graphic>
          <a:graphicData uri="http://schemas.openxmlformats.org/drawingml/2006/table">
            <a:tbl>
              <a:tblPr firstRow="1" firstCol="1" bandRow="1"/>
              <a:tblGrid>
                <a:gridCol w="1191422">
                  <a:extLst>
                    <a:ext uri="{9D8B030D-6E8A-4147-A177-3AD203B41FA5}">
                      <a16:colId xmlns:a16="http://schemas.microsoft.com/office/drawing/2014/main" val="3611396492"/>
                    </a:ext>
                  </a:extLst>
                </a:gridCol>
                <a:gridCol w="5542363">
                  <a:extLst>
                    <a:ext uri="{9D8B030D-6E8A-4147-A177-3AD203B41FA5}">
                      <a16:colId xmlns:a16="http://schemas.microsoft.com/office/drawing/2014/main" val="704519718"/>
                    </a:ext>
                  </a:extLst>
                </a:gridCol>
                <a:gridCol w="2238871">
                  <a:extLst>
                    <a:ext uri="{9D8B030D-6E8A-4147-A177-3AD203B41FA5}">
                      <a16:colId xmlns:a16="http://schemas.microsoft.com/office/drawing/2014/main" val="2625012488"/>
                    </a:ext>
                  </a:extLst>
                </a:gridCol>
                <a:gridCol w="2434361">
                  <a:extLst>
                    <a:ext uri="{9D8B030D-6E8A-4147-A177-3AD203B41FA5}">
                      <a16:colId xmlns:a16="http://schemas.microsoft.com/office/drawing/2014/main" val="392280100"/>
                    </a:ext>
                  </a:extLst>
                </a:gridCol>
                <a:gridCol w="238135">
                  <a:extLst>
                    <a:ext uri="{9D8B030D-6E8A-4147-A177-3AD203B41FA5}">
                      <a16:colId xmlns:a16="http://schemas.microsoft.com/office/drawing/2014/main" val="3504032389"/>
                    </a:ext>
                  </a:extLst>
                </a:gridCol>
              </a:tblGrid>
              <a:tr h="5670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RUBRO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DESCRIPCION DEL RUBRO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DEVENGADO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PERCIBIDO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91592"/>
                  </a:ext>
                </a:extLst>
              </a:tr>
              <a:tr h="567081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555973"/>
                  </a:ext>
                </a:extLst>
              </a:tr>
              <a:tr h="586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12.2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VENTA DE SERVICIOS DE LAS ADMINISTRACIONES PUBLICAS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304 433.95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304 433.95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573846"/>
                  </a:ext>
                </a:extLst>
              </a:tr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15.9.1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MULTAS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8 509.08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8 509.08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44026"/>
                  </a:ext>
                </a:extLst>
              </a:tr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15.9.9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OTROS INGRESOS NO ESPECIFICADOS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42 337.47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42 337.47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588530"/>
                  </a:ext>
                </a:extLst>
              </a:tr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17.1.1.1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 SECTOR PUBLICO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1 777 115.49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1 777 115.49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196902"/>
                  </a:ext>
                </a:extLst>
              </a:tr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17.1.1.2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 SECTOR PRIVADO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1 653 742.78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1 653 742.78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48384"/>
                  </a:ext>
                </a:extLst>
              </a:tr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35.4.1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RECURSOS DEVENGADOS NO COBRADOS POR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226 055.04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226 055.04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002554"/>
                  </a:ext>
                </a:extLst>
              </a:tr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TOTALES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4 012 193.81</a:t>
                      </a:r>
                      <a:endParaRPr lang="es-B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4 012 193.81</a:t>
                      </a:r>
                      <a:endParaRPr lang="es-B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45891"/>
                  </a:ext>
                </a:extLst>
              </a:tr>
              <a:tr h="3134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FUENTE: REPORTE SIGEP 2024 (ADMINISTRACION)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B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06981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35AACB0-A999-4F4D-8B39-D57C78E8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DE RECURSOS 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2024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B3CDD9-B826-49EA-817D-F5A508E89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7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0F917-9E87-4447-AEE6-3B79B44E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9" y="753228"/>
            <a:ext cx="10180163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SOBRE EL PROGRAMA ANUAL DE CONTRATACIONES 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970AAF-6BA5-4275-8EA3-47683BFA8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5" name="Gráfico 4" descr="Sala de juntas con relleno sólido">
            <a:extLst>
              <a:ext uri="{FF2B5EF4-FFF2-40B4-BE49-F238E27FC236}">
                <a16:creationId xmlns:a16="http://schemas.microsoft.com/office/drawing/2014/main" id="{E2EA452B-1556-437C-9FF2-E083F9409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9" y="1130068"/>
            <a:ext cx="914400" cy="914400"/>
          </a:xfrm>
          <a:prstGeom prst="rect">
            <a:avLst/>
          </a:prstGeom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63955A5-DED5-4CA4-A283-6C09E06150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020" y="2044469"/>
          <a:ext cx="11963961" cy="4598378"/>
        </p:xfrm>
        <a:graphic>
          <a:graphicData uri="http://schemas.openxmlformats.org/drawingml/2006/table">
            <a:tbl>
              <a:tblPr/>
              <a:tblGrid>
                <a:gridCol w="1883216">
                  <a:extLst>
                    <a:ext uri="{9D8B030D-6E8A-4147-A177-3AD203B41FA5}">
                      <a16:colId xmlns:a16="http://schemas.microsoft.com/office/drawing/2014/main" val="607446439"/>
                    </a:ext>
                  </a:extLst>
                </a:gridCol>
                <a:gridCol w="2237704">
                  <a:extLst>
                    <a:ext uri="{9D8B030D-6E8A-4147-A177-3AD203B41FA5}">
                      <a16:colId xmlns:a16="http://schemas.microsoft.com/office/drawing/2014/main" val="2262556205"/>
                    </a:ext>
                  </a:extLst>
                </a:gridCol>
                <a:gridCol w="2126926">
                  <a:extLst>
                    <a:ext uri="{9D8B030D-6E8A-4147-A177-3AD203B41FA5}">
                      <a16:colId xmlns:a16="http://schemas.microsoft.com/office/drawing/2014/main" val="2454309718"/>
                    </a:ext>
                  </a:extLst>
                </a:gridCol>
                <a:gridCol w="1861061">
                  <a:extLst>
                    <a:ext uri="{9D8B030D-6E8A-4147-A177-3AD203B41FA5}">
                      <a16:colId xmlns:a16="http://schemas.microsoft.com/office/drawing/2014/main" val="1906056901"/>
                    </a:ext>
                  </a:extLst>
                </a:gridCol>
                <a:gridCol w="1683817">
                  <a:extLst>
                    <a:ext uri="{9D8B030D-6E8A-4147-A177-3AD203B41FA5}">
                      <a16:colId xmlns:a16="http://schemas.microsoft.com/office/drawing/2014/main" val="514630361"/>
                    </a:ext>
                  </a:extLst>
                </a:gridCol>
                <a:gridCol w="2171237">
                  <a:extLst>
                    <a:ext uri="{9D8B030D-6E8A-4147-A177-3AD203B41FA5}">
                      <a16:colId xmlns:a16="http://schemas.microsoft.com/office/drawing/2014/main" val="2380778005"/>
                    </a:ext>
                  </a:extLst>
                </a:gridCol>
              </a:tblGrid>
              <a:tr h="76879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CONTRATACION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PROCESOS DE CONTRATACION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 DE CONTRATAR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 ORGANISMO FINANCIADOR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DE PUBLICACION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REFERENCIAL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01358"/>
                  </a:ext>
                </a:extLst>
              </a:tr>
              <a:tr h="141853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MENOR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ESPECIFICOS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344.400,00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6062"/>
                  </a:ext>
                </a:extLst>
              </a:tr>
              <a:tr h="113482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 MENOR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ESPECIFICOS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- ABRIL - JUNIO - AGOSTO - NOVIEMBRE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413.667,92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90627"/>
                  </a:ext>
                </a:extLst>
              </a:tr>
              <a:tr h="127623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ARRENDAMIENTO DE BIENES PARA FUNCIONAMIENTO DE CENTROS EDUCATIVOS O DE SALUD 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ESPECIFICOS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324.000,00</a:t>
                      </a:r>
                    </a:p>
                  </a:txBody>
                  <a:tcPr marL="7330" marR="7330" marT="7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95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02C3D6E5-943C-4189-B0D9-977E0966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23" y="1507759"/>
            <a:ext cx="3792511" cy="2309880"/>
          </a:xfrm>
        </p:spPr>
        <p:txBody>
          <a:bodyPr/>
          <a:lstStyle/>
          <a:p>
            <a:endParaRPr lang="es-BO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2D5E432-9C3D-4CE4-A324-1BBE9DB56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000" y="4711615"/>
            <a:ext cx="10150181" cy="1090789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MUCHAS GRACIAS POR SU ATENCION</a:t>
            </a:r>
            <a:endParaRPr kumimoji="0" lang="es-BO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s-B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CDADA8-8721-4C14-8DF3-CA2F67E24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20" y="4840495"/>
            <a:ext cx="1333780" cy="8330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E6D18C-BF2D-4C78-B119-DCC54C50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71" y="422145"/>
            <a:ext cx="6026046" cy="3842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68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34FC61B-204E-41E9-85CC-1A78076343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199" y="753153"/>
            <a:ext cx="9613900" cy="108108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CREACION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38B1E08-309D-4285-AD6C-F055BAEE1ED0}"/>
              </a:ext>
            </a:extLst>
          </p:cNvPr>
          <p:cNvGrpSpPr/>
          <p:nvPr/>
        </p:nvGrpSpPr>
        <p:grpSpPr>
          <a:xfrm>
            <a:off x="4546863" y="2296586"/>
            <a:ext cx="6643481" cy="3908762"/>
            <a:chOff x="1405143" y="2077511"/>
            <a:chExt cx="6643481" cy="3908762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FD9DA64A-C660-495A-A731-8EBB12CE4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189" y="2077511"/>
              <a:ext cx="6336435" cy="390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defTabSz="457200">
                <a:buClr>
                  <a:srgbClr val="FF9300"/>
                </a:buClr>
                <a:buSzPct val="140000"/>
                <a:tabLst>
                  <a:tab pos="457200" algn="l"/>
                </a:tabLst>
                <a:defRPr/>
              </a:pPr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La Caja de Salud de Caminos fue creada mediante Resolución Suprema Nº 167567 de 1 de marzo de 1973 como institución delegada de la ex Caja Nacional del Seguro Social.</a:t>
              </a:r>
            </a:p>
            <a:p>
              <a:pPr algn="just" defTabSz="457200">
                <a:buClr>
                  <a:srgbClr val="FF9300"/>
                </a:buClr>
                <a:buSzPct val="140000"/>
                <a:tabLst>
                  <a:tab pos="457200" algn="l"/>
                </a:tabLst>
                <a:defRPr/>
              </a:pPr>
              <a:endParaRPr lang="es-E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defTabSz="457200">
                <a:buClr>
                  <a:srgbClr val="FF9300"/>
                </a:buClr>
                <a:buSzPct val="140000"/>
                <a:tabLst>
                  <a:tab pos="457200" algn="l"/>
                </a:tabLst>
                <a:defRPr/>
              </a:pPr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Mediante Resolución Suprema  Nº  182970  de  27 diciembre de 1976, </a:t>
              </a: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se reconoce la personería jurídica del SEGURO SOCIAL DEL SERVICIO NACIONAL DE CAMINOS como entidad descentralizada de carácter público con autonomía de gestión administrativa, económica y financiera. </a:t>
              </a:r>
            </a:p>
            <a:p>
              <a:pPr algn="just" defTabSz="457200">
                <a:buClr>
                  <a:srgbClr val="FF9300"/>
                </a:buClr>
                <a:buSzPct val="140000"/>
                <a:tabLst>
                  <a:tab pos="457200" algn="l"/>
                </a:tabLst>
                <a:defRPr/>
              </a:pP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defTabSz="457200">
                <a:buClr>
                  <a:srgbClr val="FF9300"/>
                </a:buClr>
                <a:buSzPct val="140000"/>
                <a:tabLst>
                  <a:tab pos="457200" algn="l"/>
                </a:tabLst>
                <a:defRPr/>
              </a:pPr>
              <a:r>
                <a:rPr lang="es-MX" sz="16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De acuerdo a Resolución Administrativa </a:t>
              </a:r>
            </a:p>
            <a:p>
              <a:pPr algn="just" defTabSz="457200">
                <a:buClr>
                  <a:srgbClr val="FF9300"/>
                </a:buClr>
                <a:buSzPct val="140000"/>
                <a:tabLst>
                  <a:tab pos="457200" algn="l"/>
                </a:tabLst>
                <a:defRPr/>
              </a:pPr>
              <a:r>
                <a:rPr lang="es-E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Nº</a:t>
              </a:r>
              <a:r>
                <a:rPr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281-2014 de 12 de agosto de 2014 del Instituto Nacional de Seguros de Salud INASES, resuelve aprobar el estatuto orgánico de la CAJA DE SALUD DE CAMINOS Y R.A. </a:t>
              </a:r>
              <a:endParaRPr lang="es-BO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altLang="en-US" sz="24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055226A4-2101-4ADA-8454-5AC5017A0F71}"/>
                </a:ext>
              </a:extLst>
            </p:cNvPr>
            <p:cNvGrpSpPr/>
            <p:nvPr/>
          </p:nvGrpSpPr>
          <p:grpSpPr>
            <a:xfrm>
              <a:off x="1405143" y="2077511"/>
              <a:ext cx="307046" cy="400052"/>
              <a:chOff x="749320" y="571500"/>
              <a:chExt cx="851940" cy="814744"/>
            </a:xfrm>
          </p:grpSpPr>
          <p:sp>
            <p:nvSpPr>
              <p:cNvPr id="17" name="Triángulo isósceles 16">
                <a:extLst>
                  <a:ext uri="{FF2B5EF4-FFF2-40B4-BE49-F238E27FC236}">
                    <a16:creationId xmlns:a16="http://schemas.microsoft.com/office/drawing/2014/main" id="{E283C762-5F6C-40DD-98D6-97DF5B446ADB}"/>
                  </a:ext>
                </a:extLst>
              </p:cNvPr>
              <p:cNvSpPr/>
              <p:nvPr/>
            </p:nvSpPr>
            <p:spPr>
              <a:xfrm>
                <a:off x="749321" y="571500"/>
                <a:ext cx="851939" cy="407372"/>
              </a:xfrm>
              <a:prstGeom prst="triangle">
                <a:avLst>
                  <a:gd name="adj" fmla="val 27639"/>
                </a:avLst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/>
              </a:p>
            </p:txBody>
          </p:sp>
          <p:sp>
            <p:nvSpPr>
              <p:cNvPr id="18" name="Triángulo isósceles 17">
                <a:extLst>
                  <a:ext uri="{FF2B5EF4-FFF2-40B4-BE49-F238E27FC236}">
                    <a16:creationId xmlns:a16="http://schemas.microsoft.com/office/drawing/2014/main" id="{609E3415-2D05-43EA-89E8-C435E24744C3}"/>
                  </a:ext>
                </a:extLst>
              </p:cNvPr>
              <p:cNvSpPr/>
              <p:nvPr/>
            </p:nvSpPr>
            <p:spPr>
              <a:xfrm flipV="1">
                <a:off x="749320" y="978872"/>
                <a:ext cx="851939" cy="407372"/>
              </a:xfrm>
              <a:prstGeom prst="triangle">
                <a:avLst>
                  <a:gd name="adj" fmla="val 2763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/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46849C0-51DC-4243-9DC5-E73C92EDEACB}"/>
                </a:ext>
              </a:extLst>
            </p:cNvPr>
            <p:cNvGrpSpPr/>
            <p:nvPr/>
          </p:nvGrpSpPr>
          <p:grpSpPr>
            <a:xfrm>
              <a:off x="1405143" y="4523314"/>
              <a:ext cx="307046" cy="400052"/>
              <a:chOff x="749320" y="571500"/>
              <a:chExt cx="851940" cy="814744"/>
            </a:xfrm>
          </p:grpSpPr>
          <p:sp>
            <p:nvSpPr>
              <p:cNvPr id="15" name="Triángulo isósceles 14">
                <a:extLst>
                  <a:ext uri="{FF2B5EF4-FFF2-40B4-BE49-F238E27FC236}">
                    <a16:creationId xmlns:a16="http://schemas.microsoft.com/office/drawing/2014/main" id="{3FA4C6C4-CCD3-446E-96D4-9EFCF548E0EE}"/>
                  </a:ext>
                </a:extLst>
              </p:cNvPr>
              <p:cNvSpPr/>
              <p:nvPr/>
            </p:nvSpPr>
            <p:spPr>
              <a:xfrm>
                <a:off x="749321" y="571500"/>
                <a:ext cx="851939" cy="407372"/>
              </a:xfrm>
              <a:prstGeom prst="triangle">
                <a:avLst>
                  <a:gd name="adj" fmla="val 27639"/>
                </a:avLst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/>
              </a:p>
            </p:txBody>
          </p:sp>
          <p:sp>
            <p:nvSpPr>
              <p:cNvPr id="16" name="Triángulo isósceles 15">
                <a:extLst>
                  <a:ext uri="{FF2B5EF4-FFF2-40B4-BE49-F238E27FC236}">
                    <a16:creationId xmlns:a16="http://schemas.microsoft.com/office/drawing/2014/main" id="{44411BF8-4CC6-40FE-9097-5A5F323EA365}"/>
                  </a:ext>
                </a:extLst>
              </p:cNvPr>
              <p:cNvSpPr/>
              <p:nvPr/>
            </p:nvSpPr>
            <p:spPr>
              <a:xfrm flipV="1">
                <a:off x="749320" y="978872"/>
                <a:ext cx="851939" cy="407372"/>
              </a:xfrm>
              <a:prstGeom prst="triangle">
                <a:avLst>
                  <a:gd name="adj" fmla="val 2763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/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67A665F-3BA5-4266-ABBB-B0440D49A376}"/>
                </a:ext>
              </a:extLst>
            </p:cNvPr>
            <p:cNvGrpSpPr/>
            <p:nvPr/>
          </p:nvGrpSpPr>
          <p:grpSpPr>
            <a:xfrm>
              <a:off x="1405143" y="3044061"/>
              <a:ext cx="307046" cy="400052"/>
              <a:chOff x="749320" y="571500"/>
              <a:chExt cx="851940" cy="814744"/>
            </a:xfrm>
          </p:grpSpPr>
          <p:sp>
            <p:nvSpPr>
              <p:cNvPr id="13" name="Triángulo isósceles 12">
                <a:extLst>
                  <a:ext uri="{FF2B5EF4-FFF2-40B4-BE49-F238E27FC236}">
                    <a16:creationId xmlns:a16="http://schemas.microsoft.com/office/drawing/2014/main" id="{C152D82B-E572-48CB-93C3-AF0DD5623103}"/>
                  </a:ext>
                </a:extLst>
              </p:cNvPr>
              <p:cNvSpPr/>
              <p:nvPr/>
            </p:nvSpPr>
            <p:spPr>
              <a:xfrm>
                <a:off x="749321" y="571500"/>
                <a:ext cx="851939" cy="407372"/>
              </a:xfrm>
              <a:prstGeom prst="triangle">
                <a:avLst>
                  <a:gd name="adj" fmla="val 27639"/>
                </a:avLst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/>
              </a:p>
            </p:txBody>
          </p:sp>
          <p:sp>
            <p:nvSpPr>
              <p:cNvPr id="14" name="Triángulo isósceles 13">
                <a:extLst>
                  <a:ext uri="{FF2B5EF4-FFF2-40B4-BE49-F238E27FC236}">
                    <a16:creationId xmlns:a16="http://schemas.microsoft.com/office/drawing/2014/main" id="{88896544-EEEC-4C1E-B73C-375AA1E9B80E}"/>
                  </a:ext>
                </a:extLst>
              </p:cNvPr>
              <p:cNvSpPr/>
              <p:nvPr/>
            </p:nvSpPr>
            <p:spPr>
              <a:xfrm flipV="1">
                <a:off x="749320" y="978872"/>
                <a:ext cx="851939" cy="407372"/>
              </a:xfrm>
              <a:prstGeom prst="triangle">
                <a:avLst>
                  <a:gd name="adj" fmla="val 2763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BO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F1A650A5-3510-4E4D-981C-35FD4757C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8AD18A0-01AB-4420-A648-F4B8ADE4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2" y="2773271"/>
            <a:ext cx="3421178" cy="29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5187F83-073D-4497-9505-A55F2585E5ED}"/>
              </a:ext>
            </a:extLst>
          </p:cNvPr>
          <p:cNvSpPr txBox="1"/>
          <p:nvPr/>
        </p:nvSpPr>
        <p:spPr>
          <a:xfrm>
            <a:off x="1725166" y="1034497"/>
            <a:ext cx="1619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RAZÓN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SER </a:t>
            </a:r>
            <a:endParaRPr lang="es-BO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545E12-6D52-4C59-80E4-D9EA5EE58EEE}"/>
              </a:ext>
            </a:extLst>
          </p:cNvPr>
          <p:cNvSpPr txBox="1"/>
          <p:nvPr/>
        </p:nvSpPr>
        <p:spPr>
          <a:xfrm>
            <a:off x="1478314" y="3189427"/>
            <a:ext cx="2560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PROPÓSITO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s-BO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0C1015-758A-4E7B-9D2B-575F223D09CB}"/>
              </a:ext>
            </a:extLst>
          </p:cNvPr>
          <p:cNvSpPr txBox="1"/>
          <p:nvPr/>
        </p:nvSpPr>
        <p:spPr>
          <a:xfrm>
            <a:off x="1683979" y="5157869"/>
            <a:ext cx="2148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VALORES</a:t>
            </a:r>
            <a:r>
              <a:rPr lang="es-ES" sz="28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s-E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s-BO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F4166E-A06A-4876-B6AB-5FBE37CA9799}"/>
              </a:ext>
            </a:extLst>
          </p:cNvPr>
          <p:cNvSpPr txBox="1"/>
          <p:nvPr/>
        </p:nvSpPr>
        <p:spPr>
          <a:xfrm>
            <a:off x="4132766" y="1001089"/>
            <a:ext cx="6004628" cy="10209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“SOMOS EL ENTE GESTOR DE LA SEGURIDAD SOCIAL DE CORTO PLAZO, QUE PROTEGE LA SALUD DE LA POBLACIÓN ASEGURADA</a:t>
            </a:r>
            <a:r>
              <a:rPr lang="es-ES_trad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B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72F7C05-6D4D-4743-9996-97228314748D}"/>
              </a:ext>
            </a:extLst>
          </p:cNvPr>
          <p:cNvSpPr/>
          <p:nvPr/>
        </p:nvSpPr>
        <p:spPr>
          <a:xfrm>
            <a:off x="4132765" y="2943443"/>
            <a:ext cx="6004629" cy="1220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75" tIns="34275" rIns="68575" bIns="34275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BO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484012-F47E-4644-BEC6-A87643199394}"/>
              </a:ext>
            </a:extLst>
          </p:cNvPr>
          <p:cNvSpPr txBox="1"/>
          <p:nvPr/>
        </p:nvSpPr>
        <p:spPr>
          <a:xfrm>
            <a:off x="4120974" y="3109050"/>
            <a:ext cx="599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“SER UNA INSTITUCIÓN COMPETITIVA EN LA PRESTACIÓN DE SERVICIOS DE SALUD CON CALIDAD, CALIDEZ Y TRANSPARENCIA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”</a:t>
            </a:r>
            <a:endParaRPr lang="es-B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0B6148-73BE-44B2-88A4-654E7AC03D41}"/>
              </a:ext>
            </a:extLst>
          </p:cNvPr>
          <p:cNvSpPr txBox="1"/>
          <p:nvPr/>
        </p:nvSpPr>
        <p:spPr>
          <a:xfrm>
            <a:off x="4123240" y="5119420"/>
            <a:ext cx="601415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HONESTIDAD, LEALTAD, SOLIDARIDAD, EMPATÍA, RESPETO, CONCIENCIA MORAL </a:t>
            </a:r>
          </a:p>
        </p:txBody>
      </p:sp>
      <p:grpSp>
        <p:nvGrpSpPr>
          <p:cNvPr id="15" name="Google Shape;10231;p68">
            <a:extLst>
              <a:ext uri="{FF2B5EF4-FFF2-40B4-BE49-F238E27FC236}">
                <a16:creationId xmlns:a16="http://schemas.microsoft.com/office/drawing/2014/main" id="{8ADEB36D-D7B4-4374-86A3-EF5D032A46A7}"/>
              </a:ext>
            </a:extLst>
          </p:cNvPr>
          <p:cNvGrpSpPr/>
          <p:nvPr/>
        </p:nvGrpSpPr>
        <p:grpSpPr>
          <a:xfrm>
            <a:off x="322193" y="1096227"/>
            <a:ext cx="874562" cy="707885"/>
            <a:chOff x="2404875" y="3955825"/>
            <a:chExt cx="296950" cy="295375"/>
          </a:xfrm>
          <a:solidFill>
            <a:srgbClr val="FFC000"/>
          </a:solidFill>
        </p:grpSpPr>
        <p:sp>
          <p:nvSpPr>
            <p:cNvPr id="16" name="Google Shape;10232;p68">
              <a:extLst>
                <a:ext uri="{FF2B5EF4-FFF2-40B4-BE49-F238E27FC236}">
                  <a16:creationId xmlns:a16="http://schemas.microsoft.com/office/drawing/2014/main" id="{E8A20C79-353B-47F3-AB47-F6FA5287E78E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17" name="Google Shape;10233;p68">
              <a:extLst>
                <a:ext uri="{FF2B5EF4-FFF2-40B4-BE49-F238E27FC236}">
                  <a16:creationId xmlns:a16="http://schemas.microsoft.com/office/drawing/2014/main" id="{22C4AB9E-DD72-4CF3-8EB4-F74BA8AF0CC2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18" name="Google Shape;10234;p68">
              <a:extLst>
                <a:ext uri="{FF2B5EF4-FFF2-40B4-BE49-F238E27FC236}">
                  <a16:creationId xmlns:a16="http://schemas.microsoft.com/office/drawing/2014/main" id="{25BCF086-D2B3-4252-9C62-EBE6D3398818}"/>
                </a:ext>
              </a:extLst>
            </p:cNvPr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19" name="Google Shape;10235;p68">
              <a:extLst>
                <a:ext uri="{FF2B5EF4-FFF2-40B4-BE49-F238E27FC236}">
                  <a16:creationId xmlns:a16="http://schemas.microsoft.com/office/drawing/2014/main" id="{C3D01C9E-8E17-49A8-9F5A-2F057E98779A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oogle Shape;10432;p68">
            <a:extLst>
              <a:ext uri="{FF2B5EF4-FFF2-40B4-BE49-F238E27FC236}">
                <a16:creationId xmlns:a16="http://schemas.microsoft.com/office/drawing/2014/main" id="{B616712B-54D5-4CE8-9EFA-CB7ABE1A8992}"/>
              </a:ext>
            </a:extLst>
          </p:cNvPr>
          <p:cNvGrpSpPr/>
          <p:nvPr/>
        </p:nvGrpSpPr>
        <p:grpSpPr>
          <a:xfrm>
            <a:off x="325944" y="3189427"/>
            <a:ext cx="870811" cy="670809"/>
            <a:chOff x="5358450" y="4015675"/>
            <a:chExt cx="289875" cy="191425"/>
          </a:xfrm>
          <a:solidFill>
            <a:srgbClr val="FFC000"/>
          </a:solidFill>
        </p:grpSpPr>
        <p:sp>
          <p:nvSpPr>
            <p:cNvPr id="21" name="Google Shape;10433;p68">
              <a:extLst>
                <a:ext uri="{FF2B5EF4-FFF2-40B4-BE49-F238E27FC236}">
                  <a16:creationId xmlns:a16="http://schemas.microsoft.com/office/drawing/2014/main" id="{5D1B416D-FF1D-49E2-AD68-5C48C45C8A20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0434;p68">
              <a:extLst>
                <a:ext uri="{FF2B5EF4-FFF2-40B4-BE49-F238E27FC236}">
                  <a16:creationId xmlns:a16="http://schemas.microsoft.com/office/drawing/2014/main" id="{82EB87E9-6D25-4405-ADC2-49E211C6803A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0435;p68">
              <a:extLst>
                <a:ext uri="{FF2B5EF4-FFF2-40B4-BE49-F238E27FC236}">
                  <a16:creationId xmlns:a16="http://schemas.microsoft.com/office/drawing/2014/main" id="{3E2AD9C2-0F59-4DCF-93DA-8B5462CDCC24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436;p68">
              <a:extLst>
                <a:ext uri="{FF2B5EF4-FFF2-40B4-BE49-F238E27FC236}">
                  <a16:creationId xmlns:a16="http://schemas.microsoft.com/office/drawing/2014/main" id="{2CC535A9-1C6C-4473-9FFD-72B723EB0352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5" name="Gráfico 24" descr="Crecimiento empresarial">
            <a:extLst>
              <a:ext uri="{FF2B5EF4-FFF2-40B4-BE49-F238E27FC236}">
                <a16:creationId xmlns:a16="http://schemas.microsoft.com/office/drawing/2014/main" id="{5446C79A-3B26-47DB-BDE3-72494D414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874" y="5157869"/>
            <a:ext cx="914400" cy="9144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82E1812-45AE-46EB-AC9B-E15285835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01A00-6693-4B01-840F-835C3F5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4" y="753228"/>
            <a:ext cx="9613861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 VISION 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D027E4-86C0-455D-94A3-9BCE89006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485AC0-F0DF-44C4-995B-5D3A92ECBD6B}"/>
              </a:ext>
            </a:extLst>
          </p:cNvPr>
          <p:cNvSpPr txBox="1"/>
          <p:nvPr/>
        </p:nvSpPr>
        <p:spPr>
          <a:xfrm>
            <a:off x="5696513" y="2430068"/>
            <a:ext cx="6097554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SOMOS EL ENTE GESTOR DE LA SEGURIDAD SOCIAL DE CORTO PLAZO, QUE PROTEGE LA SALUD DE LA POBLACIÓN ASEGURADA</a:t>
            </a:r>
            <a:endParaRPr lang="es-BO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3220D4-B587-44DD-B61B-34B9EE209C60}"/>
              </a:ext>
            </a:extLst>
          </p:cNvPr>
          <p:cNvSpPr txBox="1"/>
          <p:nvPr/>
        </p:nvSpPr>
        <p:spPr>
          <a:xfrm>
            <a:off x="558962" y="4427932"/>
            <a:ext cx="6097554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UNA INSTITUCIÓN COMPETITIVA EN LA PRESTACIÓN DE SERVICIOS DE SALUD CON CALIDAD, CALIDEZ Y TRANSPARENCIA</a:t>
            </a:r>
            <a:endParaRPr lang="es-BO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C59FA-B0C3-4CB3-9E2F-0A5905E7A9DE}"/>
              </a:ext>
            </a:extLst>
          </p:cNvPr>
          <p:cNvSpPr txBox="1"/>
          <p:nvPr/>
        </p:nvSpPr>
        <p:spPr>
          <a:xfrm>
            <a:off x="9028708" y="4985426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VISIÓN</a:t>
            </a:r>
            <a:r>
              <a:rPr lang="es-ES" sz="4000" b="1" dirty="0">
                <a:solidFill>
                  <a:srgbClr val="FF33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endParaRPr lang="es-BO" sz="4000" b="1" dirty="0">
              <a:solidFill>
                <a:srgbClr val="FF3300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912EE9-CE01-48C0-AC01-72D840CA64B3}"/>
              </a:ext>
            </a:extLst>
          </p:cNvPr>
          <p:cNvSpPr txBox="1"/>
          <p:nvPr/>
        </p:nvSpPr>
        <p:spPr>
          <a:xfrm>
            <a:off x="1662419" y="2683980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MISIÓN</a:t>
            </a:r>
            <a:r>
              <a:rPr lang="es-ES" sz="3200" b="1" dirty="0">
                <a:solidFill>
                  <a:schemeClr val="accent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endParaRPr lang="es-BO" sz="3200" b="1" dirty="0">
              <a:solidFill>
                <a:schemeClr val="accent2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pic>
        <p:nvPicPr>
          <p:cNvPr id="11" name="Gráfico 10" descr="Edificio con relleno sólido">
            <a:extLst>
              <a:ext uri="{FF2B5EF4-FFF2-40B4-BE49-F238E27FC236}">
                <a16:creationId xmlns:a16="http://schemas.microsoft.com/office/drawing/2014/main" id="{9536130B-8EFC-4BDD-8A02-319406019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321" y="2411298"/>
            <a:ext cx="914400" cy="914400"/>
          </a:xfrm>
          <a:prstGeom prst="rect">
            <a:avLst/>
          </a:prstGeom>
        </p:spPr>
      </p:pic>
      <p:pic>
        <p:nvPicPr>
          <p:cNvPr id="13" name="Gráfico 12" descr="Reseña de cliente con relleno sólido">
            <a:extLst>
              <a:ext uri="{FF2B5EF4-FFF2-40B4-BE49-F238E27FC236}">
                <a16:creationId xmlns:a16="http://schemas.microsoft.com/office/drawing/2014/main" id="{8882286E-568A-4B8C-A622-BF633A57A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6541" y="47789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622052-368F-4951-9F3C-BF12F69E4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222DEB8-8CD1-4E7F-B7C0-AD61EBC125F3}"/>
              </a:ext>
            </a:extLst>
          </p:cNvPr>
          <p:cNvGrpSpPr/>
          <p:nvPr/>
        </p:nvGrpSpPr>
        <p:grpSpPr>
          <a:xfrm>
            <a:off x="175649" y="280368"/>
            <a:ext cx="1834541" cy="875071"/>
            <a:chOff x="4733024" y="277598"/>
            <a:chExt cx="1834541" cy="875071"/>
          </a:xfrm>
          <a:solidFill>
            <a:srgbClr val="FFC000"/>
          </a:solidFill>
        </p:grpSpPr>
        <p:pic>
          <p:nvPicPr>
            <p:cNvPr id="4" name="Gráfico 3" descr="Hombre">
              <a:extLst>
                <a:ext uri="{FF2B5EF4-FFF2-40B4-BE49-F238E27FC236}">
                  <a16:creationId xmlns:a16="http://schemas.microsoft.com/office/drawing/2014/main" id="{5A8A3FC5-22CD-485E-B8A5-3BA7247FB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3024" y="353556"/>
              <a:ext cx="677403" cy="677403"/>
            </a:xfrm>
            <a:prstGeom prst="rect">
              <a:avLst/>
            </a:prstGeom>
          </p:spPr>
        </p:pic>
        <p:pic>
          <p:nvPicPr>
            <p:cNvPr id="5" name="Gráfico 4" descr="Familia con dos niños">
              <a:extLst>
                <a:ext uri="{FF2B5EF4-FFF2-40B4-BE49-F238E27FC236}">
                  <a16:creationId xmlns:a16="http://schemas.microsoft.com/office/drawing/2014/main" id="{4C9247B2-0C62-488B-9570-67A2C6678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2759" y="277598"/>
              <a:ext cx="875071" cy="875071"/>
            </a:xfrm>
            <a:prstGeom prst="rect">
              <a:avLst/>
            </a:prstGeom>
          </p:spPr>
        </p:pic>
        <p:pic>
          <p:nvPicPr>
            <p:cNvPr id="6" name="Gráfico 5" descr="Mujer">
              <a:extLst>
                <a:ext uri="{FF2B5EF4-FFF2-40B4-BE49-F238E27FC236}">
                  <a16:creationId xmlns:a16="http://schemas.microsoft.com/office/drawing/2014/main" id="{209D2CB4-511E-45E3-B3AF-17C4C27D0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0162" y="345694"/>
              <a:ext cx="677403" cy="677403"/>
            </a:xfrm>
            <a:prstGeom prst="rect">
              <a:avLst/>
            </a:prstGeom>
          </p:spPr>
        </p:pic>
      </p:grpSp>
      <p:sp>
        <p:nvSpPr>
          <p:cNvPr id="8" name="Título 10">
            <a:extLst>
              <a:ext uri="{FF2B5EF4-FFF2-40B4-BE49-F238E27FC236}">
                <a16:creationId xmlns:a16="http://schemas.microsoft.com/office/drawing/2014/main" id="{F746BEA2-5327-4ADD-A40B-453C6AD26F9B}"/>
              </a:ext>
            </a:extLst>
          </p:cNvPr>
          <p:cNvSpPr txBox="1">
            <a:spLocks/>
          </p:cNvSpPr>
          <p:nvPr/>
        </p:nvSpPr>
        <p:spPr>
          <a:xfrm>
            <a:off x="4089231" y="797119"/>
            <a:ext cx="3591908" cy="111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3.387 ASEGURADOS </a:t>
            </a:r>
            <a:endParaRPr lang="es-BO" sz="2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9" name="Marcador de contenido 11">
            <a:extLst>
              <a:ext uri="{FF2B5EF4-FFF2-40B4-BE49-F238E27FC236}">
                <a16:creationId xmlns:a16="http://schemas.microsoft.com/office/drawing/2014/main" id="{4038AB4E-EE6F-48CA-81AE-0DBF96EE5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48238"/>
              </p:ext>
            </p:extLst>
          </p:nvPr>
        </p:nvGraphicFramePr>
        <p:xfrm>
          <a:off x="645459" y="2984160"/>
          <a:ext cx="4770761" cy="357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F6454A7-E1FF-4829-9FDD-864F369E26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5052" y="3156095"/>
            <a:ext cx="5631728" cy="349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57BFD60-8D7A-4243-BD7D-5636A0D2CAAD}"/>
              </a:ext>
            </a:extLst>
          </p:cNvPr>
          <p:cNvSpPr txBox="1"/>
          <p:nvPr/>
        </p:nvSpPr>
        <p:spPr>
          <a:xfrm>
            <a:off x="4089231" y="1458999"/>
            <a:ext cx="6259112" cy="1525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.928</a:t>
            </a: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Asegurados titulares activos</a:t>
            </a:r>
            <a:endParaRPr lang="es-B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787</a:t>
            </a: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Beneficiarios (titulares activos)</a:t>
            </a:r>
            <a:endParaRPr lang="es-B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395</a:t>
            </a: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Asegurados titulares pasivos</a:t>
            </a:r>
            <a:endParaRPr lang="es-B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277</a:t>
            </a:r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Beneficiarios (titulares pasivos)</a:t>
            </a:r>
            <a:endParaRPr lang="es-B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ítulo 6">
            <a:extLst>
              <a:ext uri="{FF2B5EF4-FFF2-40B4-BE49-F238E27FC236}">
                <a16:creationId xmlns:a16="http://schemas.microsoft.com/office/drawing/2014/main" id="{C53ECE15-04EA-466F-A4B1-07D55DBCC588}"/>
              </a:ext>
            </a:extLst>
          </p:cNvPr>
          <p:cNvSpPr txBox="1">
            <a:spLocks/>
          </p:cNvSpPr>
          <p:nvPr/>
        </p:nvSpPr>
        <p:spPr>
          <a:xfrm>
            <a:off x="2489925" y="150796"/>
            <a:ext cx="6908426" cy="8750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POBLACIÓN</a:t>
            </a:r>
            <a:endParaRPr lang="es-BO" sz="36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64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9D8E9F-C4E8-4A4A-9CEE-DBDE634B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42" y="1539297"/>
            <a:ext cx="6848203" cy="47373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uadro de texto 1133">
            <a:extLst>
              <a:ext uri="{FF2B5EF4-FFF2-40B4-BE49-F238E27FC236}">
                <a16:creationId xmlns:a16="http://schemas.microsoft.com/office/drawing/2014/main" id="{F3377DCA-99D4-4349-B001-E97A532083AA}"/>
              </a:ext>
            </a:extLst>
          </p:cNvPr>
          <p:cNvSpPr txBox="1"/>
          <p:nvPr/>
        </p:nvSpPr>
        <p:spPr>
          <a:xfrm>
            <a:off x="1586386" y="609417"/>
            <a:ext cx="9019227" cy="5355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3600" b="1" noProof="1">
                <a:solidFill>
                  <a:srgbClr val="00206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PILARES DE GESTIÓN 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DE2726-7668-48E8-AA17-84309CF1F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6DCA2-228F-47B5-93D3-F8CB10D7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18" y="717167"/>
            <a:ext cx="9613861" cy="10809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ORGANIZACIONAL</a:t>
            </a:r>
            <a:endParaRPr lang="es-B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A29854-96D1-4CDD-BFA2-EDDAD7500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sp>
        <p:nvSpPr>
          <p:cNvPr id="7" name="Rectángulo 13">
            <a:extLst>
              <a:ext uri="{FF2B5EF4-FFF2-40B4-BE49-F238E27FC236}">
                <a16:creationId xmlns:a16="http://schemas.microsoft.com/office/drawing/2014/main" id="{1E552848-2A61-4D29-9F1F-A6E399A1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2685" y="3511935"/>
            <a:ext cx="1192598" cy="49737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BO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BO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s-BO" altLang="es-BO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EMODIALISIS</a:t>
            </a:r>
            <a:endParaRPr lang="es-BO" altLang="es-B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CCFCFD0-7507-48B0-845E-8574DB539B92}"/>
              </a:ext>
            </a:extLst>
          </p:cNvPr>
          <p:cNvGrpSpPr/>
          <p:nvPr/>
        </p:nvGrpSpPr>
        <p:grpSpPr>
          <a:xfrm>
            <a:off x="1180116" y="1637948"/>
            <a:ext cx="9196671" cy="4308475"/>
            <a:chOff x="7770" y="0"/>
            <a:chExt cx="9196671" cy="5227276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ED406C6-0FDC-473D-80FD-B3F8D72AFCE9}"/>
                </a:ext>
              </a:extLst>
            </p:cNvPr>
            <p:cNvCxnSpPr/>
            <p:nvPr/>
          </p:nvCxnSpPr>
          <p:spPr>
            <a:xfrm>
              <a:off x="8119572" y="2047080"/>
              <a:ext cx="0" cy="62916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B0D366A-F18D-4E82-97EC-EE837B6A28E9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>
              <a:off x="6708589" y="2138682"/>
              <a:ext cx="13139" cy="83243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374B7818-941F-463A-95E8-CCE175336E83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>
              <a:off x="5319129" y="2067122"/>
              <a:ext cx="46310" cy="10283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71030E15-EA94-4BB7-84E8-7C409E5C0C55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4078795" y="2067122"/>
              <a:ext cx="27337" cy="102034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C26CF811-87DF-40FF-A24D-81F3DA119EA8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766902" y="2067122"/>
              <a:ext cx="84391" cy="66921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5B0ABC73-58B7-4C69-869F-F0C5B2354083}"/>
                </a:ext>
              </a:extLst>
            </p:cNvPr>
            <p:cNvCxnSpPr/>
            <p:nvPr/>
          </p:nvCxnSpPr>
          <p:spPr>
            <a:xfrm>
              <a:off x="18333" y="5215043"/>
              <a:ext cx="32639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6EB8A3BD-5B6F-42C3-B776-722532356348}"/>
                </a:ext>
              </a:extLst>
            </p:cNvPr>
            <p:cNvCxnSpPr/>
            <p:nvPr/>
          </p:nvCxnSpPr>
          <p:spPr>
            <a:xfrm>
              <a:off x="36505" y="4367145"/>
              <a:ext cx="32639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5FC63EAB-C9BA-408D-AFBC-8E6F4610DCF9}"/>
                </a:ext>
              </a:extLst>
            </p:cNvPr>
            <p:cNvCxnSpPr/>
            <p:nvPr/>
          </p:nvCxnSpPr>
          <p:spPr>
            <a:xfrm>
              <a:off x="7770" y="2174428"/>
              <a:ext cx="32657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EF28DCE-60C6-42C0-B92C-B06B98711B01}"/>
                </a:ext>
              </a:extLst>
            </p:cNvPr>
            <p:cNvCxnSpPr/>
            <p:nvPr/>
          </p:nvCxnSpPr>
          <p:spPr>
            <a:xfrm>
              <a:off x="4166483" y="1089329"/>
              <a:ext cx="19812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D2E29FD6-6A0F-4E55-AF93-D8AFCF2A0DCE}"/>
                </a:ext>
              </a:extLst>
            </p:cNvPr>
            <p:cNvCxnSpPr/>
            <p:nvPr/>
          </p:nvCxnSpPr>
          <p:spPr>
            <a:xfrm>
              <a:off x="4365266" y="103367"/>
              <a:ext cx="0" cy="196691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7FFD3D91-A266-4365-B015-5F47B45EAC1E}"/>
                </a:ext>
              </a:extLst>
            </p:cNvPr>
            <p:cNvCxnSpPr/>
            <p:nvPr/>
          </p:nvCxnSpPr>
          <p:spPr>
            <a:xfrm>
              <a:off x="7951" y="1399430"/>
              <a:ext cx="789793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" name="Cuadro de texto 47">
              <a:extLst>
                <a:ext uri="{FF2B5EF4-FFF2-40B4-BE49-F238E27FC236}">
                  <a16:creationId xmlns:a16="http://schemas.microsoft.com/office/drawing/2014/main" id="{8736A04D-38CF-40B5-A667-949515C7F237}"/>
                </a:ext>
              </a:extLst>
            </p:cNvPr>
            <p:cNvSpPr txBox="1"/>
            <p:nvPr/>
          </p:nvSpPr>
          <p:spPr>
            <a:xfrm>
              <a:off x="3291588" y="0"/>
              <a:ext cx="2278426" cy="350520"/>
            </a:xfrm>
            <a:prstGeom prst="rect">
              <a:avLst/>
            </a:prstGeom>
            <a:solidFill>
              <a:srgbClr val="F79646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MAXIMA AUTORIDAD EJECUTIVA</a:t>
              </a:r>
              <a:endParaRPr kumimoji="0" lang="es-BO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5" name="Cuadro de texto 48">
              <a:extLst>
                <a:ext uri="{FF2B5EF4-FFF2-40B4-BE49-F238E27FC236}">
                  <a16:creationId xmlns:a16="http://schemas.microsoft.com/office/drawing/2014/main" id="{317AC608-02D6-422B-A8EE-A87E425B9A09}"/>
                </a:ext>
              </a:extLst>
            </p:cNvPr>
            <p:cNvSpPr txBox="1"/>
            <p:nvPr/>
          </p:nvSpPr>
          <p:spPr>
            <a:xfrm>
              <a:off x="3336176" y="468598"/>
              <a:ext cx="2174807" cy="350519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JEFATURA MEDICA REGIONAL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6" name="Cuadro de texto 49">
              <a:extLst>
                <a:ext uri="{FF2B5EF4-FFF2-40B4-BE49-F238E27FC236}">
                  <a16:creationId xmlns:a16="http://schemas.microsoft.com/office/drawing/2014/main" id="{0274314E-8FFF-470B-A796-8DD67B3410DD}"/>
                </a:ext>
              </a:extLst>
            </p:cNvPr>
            <p:cNvSpPr txBox="1"/>
            <p:nvPr/>
          </p:nvSpPr>
          <p:spPr>
            <a:xfrm>
              <a:off x="2269768" y="894456"/>
              <a:ext cx="1882392" cy="45361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SECRETARIA Y ACTIVOS FIJOS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7" name="Cuadro de texto 50">
              <a:extLst>
                <a:ext uri="{FF2B5EF4-FFF2-40B4-BE49-F238E27FC236}">
                  <a16:creationId xmlns:a16="http://schemas.microsoft.com/office/drawing/2014/main" id="{2DBEEEDC-A1E6-43CE-800E-A863D5E6E86C}"/>
                </a:ext>
              </a:extLst>
            </p:cNvPr>
            <p:cNvSpPr txBox="1"/>
            <p:nvPr/>
          </p:nvSpPr>
          <p:spPr>
            <a:xfrm>
              <a:off x="262393" y="1097280"/>
              <a:ext cx="1573619" cy="56352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JEFE DE ADMINISTRACION</a:t>
              </a:r>
              <a:endParaRPr kumimoji="0" lang="es-BO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8" name="Cuadro de texto 51">
              <a:extLst>
                <a:ext uri="{FF2B5EF4-FFF2-40B4-BE49-F238E27FC236}">
                  <a16:creationId xmlns:a16="http://schemas.microsoft.com/office/drawing/2014/main" id="{998D1C85-C217-4571-94A8-BBD3C0D36CF9}"/>
                </a:ext>
              </a:extLst>
            </p:cNvPr>
            <p:cNvSpPr txBox="1"/>
            <p:nvPr/>
          </p:nvSpPr>
          <p:spPr>
            <a:xfrm>
              <a:off x="182870" y="1948004"/>
              <a:ext cx="1930668" cy="41270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UNIDAD DE CONTABILIDAD Y CONTRATACIONES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9" name="Cuadro de texto 54">
              <a:extLst>
                <a:ext uri="{FF2B5EF4-FFF2-40B4-BE49-F238E27FC236}">
                  <a16:creationId xmlns:a16="http://schemas.microsoft.com/office/drawing/2014/main" id="{A97D3D19-84CB-4971-8DE4-8B9C700FAD5E}"/>
                </a:ext>
              </a:extLst>
            </p:cNvPr>
            <p:cNvSpPr txBox="1"/>
            <p:nvPr/>
          </p:nvSpPr>
          <p:spPr>
            <a:xfrm>
              <a:off x="6006444" y="1145642"/>
              <a:ext cx="1774825" cy="56324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BO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SERVICIOS MEDICOS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30" name="Cuadro de texto 55">
              <a:extLst>
                <a:ext uri="{FF2B5EF4-FFF2-40B4-BE49-F238E27FC236}">
                  <a16:creationId xmlns:a16="http://schemas.microsoft.com/office/drawing/2014/main" id="{6FDE4146-F24F-47D4-9939-0725B0651FA5}"/>
                </a:ext>
              </a:extLst>
            </p:cNvPr>
            <p:cNvSpPr txBox="1"/>
            <p:nvPr/>
          </p:nvSpPr>
          <p:spPr>
            <a:xfrm>
              <a:off x="2202511" y="2242268"/>
              <a:ext cx="1297564" cy="494074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ESPECIALIDADES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31" name="Cuadro de texto 57">
              <a:extLst>
                <a:ext uri="{FF2B5EF4-FFF2-40B4-BE49-F238E27FC236}">
                  <a16:creationId xmlns:a16="http://schemas.microsoft.com/office/drawing/2014/main" id="{1C2BB459-0241-48BD-994B-09ED25DBECDD}"/>
                </a:ext>
              </a:extLst>
            </p:cNvPr>
            <p:cNvSpPr txBox="1"/>
            <p:nvPr/>
          </p:nvSpPr>
          <p:spPr>
            <a:xfrm>
              <a:off x="3586038" y="2226364"/>
              <a:ext cx="1040188" cy="861106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JEFATURA DE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ENFERMERIA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32" name="Cuadro de texto 59">
              <a:extLst>
                <a:ext uri="{FF2B5EF4-FFF2-40B4-BE49-F238E27FC236}">
                  <a16:creationId xmlns:a16="http://schemas.microsoft.com/office/drawing/2014/main" id="{2154BEED-2182-4038-933C-AB34B6BDB1F3}"/>
                </a:ext>
              </a:extLst>
            </p:cNvPr>
            <p:cNvSpPr txBox="1"/>
            <p:nvPr/>
          </p:nvSpPr>
          <p:spPr>
            <a:xfrm>
              <a:off x="4762831" y="2234316"/>
              <a:ext cx="1205216" cy="861106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RESPONSABLE DE EMERGENCIAS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33" name="Cuadro de texto 62">
              <a:extLst>
                <a:ext uri="{FF2B5EF4-FFF2-40B4-BE49-F238E27FC236}">
                  <a16:creationId xmlns:a16="http://schemas.microsoft.com/office/drawing/2014/main" id="{2B9856A3-B136-46B1-A106-9B61881869F5}"/>
                </a:ext>
              </a:extLst>
            </p:cNvPr>
            <p:cNvSpPr txBox="1"/>
            <p:nvPr/>
          </p:nvSpPr>
          <p:spPr>
            <a:xfrm>
              <a:off x="6104652" y="2226364"/>
              <a:ext cx="1234152" cy="744753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RESPONSABLE DE LABORATORIO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34" name="Cuadro de texto 413348160">
              <a:extLst>
                <a:ext uri="{FF2B5EF4-FFF2-40B4-BE49-F238E27FC236}">
                  <a16:creationId xmlns:a16="http://schemas.microsoft.com/office/drawing/2014/main" id="{D3D6B629-B477-428D-877D-9BEA53465B1E}"/>
                </a:ext>
              </a:extLst>
            </p:cNvPr>
            <p:cNvSpPr txBox="1"/>
            <p:nvPr/>
          </p:nvSpPr>
          <p:spPr>
            <a:xfrm>
              <a:off x="7435262" y="2289200"/>
              <a:ext cx="1368619" cy="60343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FISIOTERAPIA Y REHABILITACION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E269E820-9956-46CA-AEEB-4BD4FF4CD481}"/>
                </a:ext>
              </a:extLst>
            </p:cNvPr>
            <p:cNvCxnSpPr>
              <a:cxnSpLocks/>
            </p:cNvCxnSpPr>
            <p:nvPr/>
          </p:nvCxnSpPr>
          <p:spPr>
            <a:xfrm>
              <a:off x="25214" y="1427264"/>
              <a:ext cx="2207" cy="380001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81ADA3E3-C428-4130-AF50-FCC4229A9D9B}"/>
                </a:ext>
              </a:extLst>
            </p:cNvPr>
            <p:cNvCxnSpPr/>
            <p:nvPr/>
          </p:nvCxnSpPr>
          <p:spPr>
            <a:xfrm flipV="1">
              <a:off x="2758905" y="2058961"/>
              <a:ext cx="6445536" cy="943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5626B10F-1AF5-46BF-9215-13318A0E4189}"/>
                </a:ext>
              </a:extLst>
            </p:cNvPr>
            <p:cNvCxnSpPr/>
            <p:nvPr/>
          </p:nvCxnSpPr>
          <p:spPr>
            <a:xfrm>
              <a:off x="9189759" y="2058961"/>
              <a:ext cx="14656" cy="21466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8" name="Cuadro de texto 52">
              <a:extLst>
                <a:ext uri="{FF2B5EF4-FFF2-40B4-BE49-F238E27FC236}">
                  <a16:creationId xmlns:a16="http://schemas.microsoft.com/office/drawing/2014/main" id="{09C70FF9-E88D-4B80-824F-6E7AB5C0C4D3}"/>
                </a:ext>
              </a:extLst>
            </p:cNvPr>
            <p:cNvSpPr txBox="1"/>
            <p:nvPr/>
          </p:nvSpPr>
          <p:spPr>
            <a:xfrm>
              <a:off x="362895" y="2667552"/>
              <a:ext cx="1930667" cy="42935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UNIDAD DE AFILIACIONES Y COTIZACIONES</a:t>
              </a:r>
              <a:endPara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Cuadro de texto 53">
              <a:extLst>
                <a:ext uri="{FF2B5EF4-FFF2-40B4-BE49-F238E27FC236}">
                  <a16:creationId xmlns:a16="http://schemas.microsoft.com/office/drawing/2014/main" id="{9EC010E0-7074-4972-9580-0CEA459F407B}"/>
                </a:ext>
              </a:extLst>
            </p:cNvPr>
            <p:cNvSpPr txBox="1"/>
            <p:nvPr/>
          </p:nvSpPr>
          <p:spPr>
            <a:xfrm>
              <a:off x="334160" y="3424829"/>
              <a:ext cx="1959402" cy="48622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UNIDAD DE RR.HH.  Y ALMACENES</a:t>
              </a:r>
              <a:endParaRPr kumimoji="0" lang="es-BO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Cuadro de texto 13">
            <a:extLst>
              <a:ext uri="{FF2B5EF4-FFF2-40B4-BE49-F238E27FC236}">
                <a16:creationId xmlns:a16="http://schemas.microsoft.com/office/drawing/2014/main" id="{007C699E-AD30-4731-91E8-E31AEBCD06D0}"/>
              </a:ext>
            </a:extLst>
          </p:cNvPr>
          <p:cNvSpPr txBox="1"/>
          <p:nvPr/>
        </p:nvSpPr>
        <p:spPr>
          <a:xfrm>
            <a:off x="1535241" y="5131565"/>
            <a:ext cx="1930667" cy="33728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 DE TRABAJO SOCIAL</a:t>
            </a:r>
            <a:endParaRPr kumimoji="0" lang="es-BO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9" name="Cuadro de texto 14">
            <a:extLst>
              <a:ext uri="{FF2B5EF4-FFF2-40B4-BE49-F238E27FC236}">
                <a16:creationId xmlns:a16="http://schemas.microsoft.com/office/drawing/2014/main" id="{23CBF34B-81AB-425B-8FED-6C38EEA5C137}"/>
              </a:ext>
            </a:extLst>
          </p:cNvPr>
          <p:cNvSpPr txBox="1"/>
          <p:nvPr/>
        </p:nvSpPr>
        <p:spPr>
          <a:xfrm>
            <a:off x="1517069" y="5654827"/>
            <a:ext cx="1930666" cy="944555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 DE SERVICIOS GENERALES</a:t>
            </a:r>
            <a:endParaRPr kumimoji="0" lang="es-BO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CHOFER MENSAJERO</a:t>
            </a:r>
            <a:endParaRPr kumimoji="0" lang="es-BO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MANUAL</a:t>
            </a:r>
            <a:endParaRPr kumimoji="0" lang="es-BO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APOYO ADMINISTRATIVO</a:t>
            </a:r>
            <a:endParaRPr kumimoji="0" lang="es-BO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4C7620CB-C265-457A-95A2-C8086A0C20F8}"/>
              </a:ext>
            </a:extLst>
          </p:cNvPr>
          <p:cNvCxnSpPr>
            <a:cxnSpLocks/>
          </p:cNvCxnSpPr>
          <p:nvPr/>
        </p:nvCxnSpPr>
        <p:spPr>
          <a:xfrm>
            <a:off x="1180116" y="4035388"/>
            <a:ext cx="32639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8EFB5F88-A339-4456-90E5-0A6B2BDA12B3}"/>
              </a:ext>
            </a:extLst>
          </p:cNvPr>
          <p:cNvCxnSpPr>
            <a:cxnSpLocks/>
          </p:cNvCxnSpPr>
          <p:nvPr/>
        </p:nvCxnSpPr>
        <p:spPr>
          <a:xfrm>
            <a:off x="1197560" y="4579217"/>
            <a:ext cx="32639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84" name="Gráfico 83" descr="Grupo de personas con relleno sólido">
            <a:extLst>
              <a:ext uri="{FF2B5EF4-FFF2-40B4-BE49-F238E27FC236}">
                <a16:creationId xmlns:a16="http://schemas.microsoft.com/office/drawing/2014/main" id="{9E80BCE7-A4D4-4E3C-9764-7F7F164D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9933" y="5180990"/>
            <a:ext cx="1510699" cy="15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C0E46A-0428-47D5-8D9F-6342B6D3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0" y="250290"/>
            <a:ext cx="9613900" cy="172696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BO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B55B1C-A86C-4C29-B0CE-D28ECC386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1" y="877183"/>
            <a:ext cx="1333780" cy="8330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69ECD-E4DB-4203-B91E-F69F70E93D02}"/>
              </a:ext>
            </a:extLst>
          </p:cNvPr>
          <p:cNvSpPr txBox="1"/>
          <p:nvPr/>
        </p:nvSpPr>
        <p:spPr>
          <a:xfrm>
            <a:off x="279744" y="1104256"/>
            <a:ext cx="9816353" cy="872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s-BO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Caja de Salud de Caminos y R.A. – Regional Sucre cuenta con 6</a:t>
            </a:r>
            <a:r>
              <a:rPr lang="es-BO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Ítems, 0 Contratos Laborales, 20 Consultores de línea, 7 médicos especialistas recurrentes:</a:t>
            </a:r>
            <a:endParaRPr lang="es-B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6F5E638-89A6-47E5-A439-010FD02FD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38045"/>
              </p:ext>
            </p:extLst>
          </p:nvPr>
        </p:nvGraphicFramePr>
        <p:xfrm>
          <a:off x="431035" y="3429000"/>
          <a:ext cx="5003165" cy="2030504"/>
        </p:xfrm>
        <a:graphic>
          <a:graphicData uri="http://schemas.openxmlformats.org/drawingml/2006/table">
            <a:tbl>
              <a:tblPr firstRow="1" firstCol="1" bandRow="1"/>
              <a:tblGrid>
                <a:gridCol w="2359025">
                  <a:extLst>
                    <a:ext uri="{9D8B030D-6E8A-4147-A177-3AD203B41FA5}">
                      <a16:colId xmlns:a16="http://schemas.microsoft.com/office/drawing/2014/main" val="1712143912"/>
                    </a:ext>
                  </a:extLst>
                </a:gridCol>
                <a:gridCol w="2644140">
                  <a:extLst>
                    <a:ext uri="{9D8B030D-6E8A-4147-A177-3AD203B41FA5}">
                      <a16:colId xmlns:a16="http://schemas.microsoft.com/office/drawing/2014/main" val="3136353832"/>
                    </a:ext>
                  </a:extLst>
                </a:gridCol>
              </a:tblGrid>
              <a:tr h="2900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ITEMS DESIGNADOS GESTION 2024</a:t>
                      </a:r>
                      <a:endParaRPr lang="es-B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42622"/>
                  </a:ext>
                </a:extLst>
              </a:tr>
              <a:tr h="29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Médico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Dra. Jhael Leslie Loayza Llanos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3262"/>
                  </a:ext>
                </a:extLst>
              </a:tr>
              <a:tr h="29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Administrador (a) 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Lic. Milena Mencias Moya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42275"/>
                  </a:ext>
                </a:extLst>
              </a:tr>
              <a:tr h="29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Medico odontólogo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Juan Pablo Coppe Flores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124045"/>
                  </a:ext>
                </a:extLst>
              </a:tr>
              <a:tr h="29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Lic. Enfermería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Lic. Edith Tardío Zelaya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09347"/>
                  </a:ext>
                </a:extLst>
              </a:tr>
              <a:tr h="29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  Almacén Farmacia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Lic. Zulma Lascano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96892"/>
                  </a:ext>
                </a:extLst>
              </a:tr>
              <a:tr h="29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Chofer</a:t>
                      </a:r>
                      <a:endParaRPr lang="es-B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Pastor Barahona Galindo</a:t>
                      </a:r>
                      <a:endParaRPr lang="es-B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414926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B8C57E2-1E4F-4E88-9E85-D5CB36AD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63627"/>
              </p:ext>
            </p:extLst>
          </p:nvPr>
        </p:nvGraphicFramePr>
        <p:xfrm>
          <a:off x="6562164" y="2029185"/>
          <a:ext cx="4504767" cy="4755144"/>
        </p:xfrm>
        <a:graphic>
          <a:graphicData uri="http://schemas.openxmlformats.org/drawingml/2006/table">
            <a:tbl>
              <a:tblPr firstRow="1" firstCol="1" bandRow="1"/>
              <a:tblGrid>
                <a:gridCol w="2576798">
                  <a:extLst>
                    <a:ext uri="{9D8B030D-6E8A-4147-A177-3AD203B41FA5}">
                      <a16:colId xmlns:a16="http://schemas.microsoft.com/office/drawing/2014/main" val="2655694103"/>
                    </a:ext>
                  </a:extLst>
                </a:gridCol>
                <a:gridCol w="1927969">
                  <a:extLst>
                    <a:ext uri="{9D8B030D-6E8A-4147-A177-3AD203B41FA5}">
                      <a16:colId xmlns:a16="http://schemas.microsoft.com/office/drawing/2014/main" val="2218534487"/>
                    </a:ext>
                  </a:extLst>
                </a:gridCol>
              </a:tblGrid>
              <a:tr h="411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CARGO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DE PERSONAL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82033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Jefe Médico Regional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21530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Administrador 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68602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Médicos Generales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65691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Médicos Especialistas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98984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Odontólogo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83262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Licenciadas en Enfermería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39563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Farmacéutica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323742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Bioquímico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54409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Bioimagenologo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577134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Fisioterapia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72179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Secretaria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76477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Afiliaciones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64800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Trabajo Social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74008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Chofer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73477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Almacén de Farmacia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9190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Abogado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2478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Manual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46993"/>
                  </a:ext>
                </a:extLst>
              </a:tr>
              <a:tr h="225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Humanos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44075"/>
                  </a:ext>
                </a:extLst>
              </a:tr>
              <a:tr h="21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B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Contabilidad</a:t>
                      </a:r>
                      <a:endParaRPr lang="es-B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B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B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47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622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2409</TotalTime>
  <Words>1993</Words>
  <Application>Microsoft Office PowerPoint</Application>
  <PresentationFormat>Panorámica</PresentationFormat>
  <Paragraphs>650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Aptos Narrow</vt:lpstr>
      <vt:lpstr>Arial</vt:lpstr>
      <vt:lpstr>Arial Black</vt:lpstr>
      <vt:lpstr>Berlin Sans FB Demi</vt:lpstr>
      <vt:lpstr>Calibri</vt:lpstr>
      <vt:lpstr>Calibri Light</vt:lpstr>
      <vt:lpstr>Century Gothic</vt:lpstr>
      <vt:lpstr>Mongolian Baiti</vt:lpstr>
      <vt:lpstr>Open Sans SemiBold</vt:lpstr>
      <vt:lpstr>Times New Roman</vt:lpstr>
      <vt:lpstr>Trebuchet MS</vt:lpstr>
      <vt:lpstr>Wingdings</vt:lpstr>
      <vt:lpstr>Berlín</vt:lpstr>
      <vt:lpstr>CAJA DE SALUD DE CAMINOS Y R.A.</vt:lpstr>
      <vt:lpstr>DATOS INSTITUCIONALES</vt:lpstr>
      <vt:lpstr>     CREACION</vt:lpstr>
      <vt:lpstr>Presentación de PowerPoint</vt:lpstr>
      <vt:lpstr>MISION VISION </vt:lpstr>
      <vt:lpstr>Presentación de PowerPoint</vt:lpstr>
      <vt:lpstr>Presentación de PowerPoint</vt:lpstr>
      <vt:lpstr>ESTRUCTURA ORGANIZACIONAL</vt:lpstr>
      <vt:lpstr>RECURSOS HUMANOS </vt:lpstr>
      <vt:lpstr>RECURSOS HUMANOS (PLANILLAS PRESUPUESTARIAS DE SUELDOS Y SALARIOS)</vt:lpstr>
      <vt:lpstr>NORMAS QUE REGULAN EL FUNCIONAMIENTO DE LA INSTITUCION</vt:lpstr>
      <vt:lpstr>           OBJETIVOS ESTRATEGICOS</vt:lpstr>
      <vt:lpstr>OBJETIVOS ESTABLECIDOS EN EL POA</vt:lpstr>
      <vt:lpstr>PLANES PROGRAMADOS PARA LA GESTION 2024</vt:lpstr>
      <vt:lpstr>PROGRAMAS  PROGRAMADOS PARA LA GESTION 2024</vt:lpstr>
      <vt:lpstr>PROYECTOS  PROGRAMADOS GESTION 2024</vt:lpstr>
      <vt:lpstr>CAPACITACIONES INTERNAS DEL PERSONAL PROGRAMADAS</vt:lpstr>
      <vt:lpstr>INFORMACION SOBRE SERVICIOS, PROYECTOS Y BENEFICIOS PROYECTADOS</vt:lpstr>
      <vt:lpstr>INFORMACION SOBRE EL PROGRAMA ANUAL DE CONTRATACIONES </vt:lpstr>
      <vt:lpstr>LOGROS INSTITUCIONALES GESTION 2024</vt:lpstr>
      <vt:lpstr>Presentación de PowerPoint</vt:lpstr>
      <vt:lpstr>INFORMACION SOBRE SERVICIOS, PROYECTOS Y BENEFICIOS PROYECTADOS</vt:lpstr>
      <vt:lpstr>INFORMACION SOBRE AUDITORIAS</vt:lpstr>
      <vt:lpstr>INFORMACION SOBRE LOS PROCESOS JURIDICOS, PENAL, ADMINISTRATIVO GESTION 2024</vt:lpstr>
      <vt:lpstr>EJECUCION PRESUPUESTARIA DE GASTOS GESTION 2024</vt:lpstr>
      <vt:lpstr>Presentación de PowerPoint</vt:lpstr>
      <vt:lpstr>INFORMACION DE RECURSOS  GESTION 2024</vt:lpstr>
      <vt:lpstr>INFORMACION SOBRE EL PROGRAMA ANUAL DE CONTRATACIONES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ribera</dc:creator>
  <cp:lastModifiedBy>Simeon</cp:lastModifiedBy>
  <cp:revision>76</cp:revision>
  <cp:lastPrinted>2024-03-25T15:57:58Z</cp:lastPrinted>
  <dcterms:created xsi:type="dcterms:W3CDTF">2024-03-18T18:26:48Z</dcterms:created>
  <dcterms:modified xsi:type="dcterms:W3CDTF">2025-03-13T15:50:32Z</dcterms:modified>
</cp:coreProperties>
</file>